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72" r:id="rId1"/>
    <p:sldMasterId id="2147483684" r:id="rId2"/>
    <p:sldMasterId id="2147483690" r:id="rId3"/>
    <p:sldMasterId id="2147483696" r:id="rId4"/>
    <p:sldMasterId id="2147483702" r:id="rId5"/>
  </p:sldMasterIdLst>
  <p:notesMasterIdLst>
    <p:notesMasterId r:id="rId33"/>
  </p:notesMasterIdLst>
  <p:sldIdLst>
    <p:sldId id="277" r:id="rId6"/>
    <p:sldId id="279" r:id="rId7"/>
    <p:sldId id="341" r:id="rId8"/>
    <p:sldId id="396" r:id="rId9"/>
    <p:sldId id="360" r:id="rId10"/>
    <p:sldId id="364" r:id="rId11"/>
    <p:sldId id="367" r:id="rId12"/>
    <p:sldId id="353" r:id="rId13"/>
    <p:sldId id="354" r:id="rId14"/>
    <p:sldId id="378" r:id="rId15"/>
    <p:sldId id="397" r:id="rId16"/>
    <p:sldId id="327" r:id="rId17"/>
    <p:sldId id="352" r:id="rId18"/>
    <p:sldId id="398" r:id="rId19"/>
    <p:sldId id="401" r:id="rId20"/>
    <p:sldId id="399" r:id="rId21"/>
    <p:sldId id="409" r:id="rId22"/>
    <p:sldId id="400" r:id="rId23"/>
    <p:sldId id="402" r:id="rId24"/>
    <p:sldId id="404" r:id="rId25"/>
    <p:sldId id="403" r:id="rId26"/>
    <p:sldId id="405" r:id="rId27"/>
    <p:sldId id="406" r:id="rId28"/>
    <p:sldId id="408" r:id="rId29"/>
    <p:sldId id="407" r:id="rId30"/>
    <p:sldId id="370" r:id="rId31"/>
    <p:sldId id="392" r:id="rId32"/>
  </p:sldIdLst>
  <p:sldSz cx="9144000" cy="6858000" type="screen4x3"/>
  <p:notesSz cx="6858000" cy="9144000"/>
  <p:custDataLst>
    <p:tags r:id="rId3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2">
          <p15:clr>
            <a:srgbClr val="A4A3A4"/>
          </p15:clr>
        </p15:guide>
        <p15:guide id="2" pos="5440">
          <p15:clr>
            <a:srgbClr val="A4A3A4"/>
          </p15:clr>
        </p15:guide>
        <p15:guide id="3" orient="horz" pos="1162" userDrawn="1">
          <p15:clr>
            <a:srgbClr val="A4A3A4"/>
          </p15:clr>
        </p15:guide>
        <p15:guide id="4" orient="horz" pos="2205" userDrawn="1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ch H." initials="j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CE8"/>
    <a:srgbClr val="E8D0D0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4" autoAdjust="0"/>
    <p:restoredTop sz="80759" autoAdjust="0"/>
  </p:normalViewPr>
  <p:slideViewPr>
    <p:cSldViewPr showGuides="1">
      <p:cViewPr varScale="1">
        <p:scale>
          <a:sx n="97" d="100"/>
          <a:sy n="97" d="100"/>
        </p:scale>
        <p:origin x="1397" y="110"/>
      </p:cViewPr>
      <p:guideLst>
        <p:guide pos="312"/>
        <p:guide pos="5440"/>
        <p:guide orient="horz" pos="1162"/>
        <p:guide orient="horz" pos="2205"/>
        <p:guide orient="horz" pos="3929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6T17:14:56.133" idx="2">
    <p:pos x="10" y="10"/>
    <p:text>增加覆盖率的走势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C5F9F6C-745C-4B81-9FFC-3E56C27852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543D06-E918-4DE4-BD38-446BEAC6A3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404EC82-0A02-44D9-AACC-28FF0D13EC99}" type="datetimeFigureOut">
              <a:rPr lang="zh-CN" altLang="en-US"/>
              <a:pPr>
                <a:defRPr/>
              </a:pPr>
              <a:t>2022/8/7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D6FFFE2B-8D78-4619-B635-7657907B1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4C51AF0-AC9E-4D7B-AEB5-2CDDDA1EF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8E94D2-346D-421B-990E-2EF90698BC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7153AE-4E6D-475C-8F1E-1D138B92C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65928-0602-41BE-8DAB-B846F77C1C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65928-0602-41BE-8DAB-B846F77C1C6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106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633BD35D-BDE3-4ED5-B6C3-41244BBD2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0C651CBA-8759-44FD-A772-E42DA1049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E521BA3-E62A-4377-B889-2196DB850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D29C24-F6C6-4AF2-8CAF-1CC3C9073829}" type="slidenum">
              <a:rPr lang="zh-CN" altLang="en-US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87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>
            <a:extLst>
              <a:ext uri="{FF2B5EF4-FFF2-40B4-BE49-F238E27FC236}">
                <a16:creationId xmlns:a16="http://schemas.microsoft.com/office/drawing/2014/main" id="{708FD5FB-845D-4B7E-99AE-6FC68D6072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>
            <a:extLst>
              <a:ext uri="{FF2B5EF4-FFF2-40B4-BE49-F238E27FC236}">
                <a16:creationId xmlns:a16="http://schemas.microsoft.com/office/drawing/2014/main" id="{15BB87C5-371D-472C-8BC7-0D24143D5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4036" name="灯片编号占位符 3">
            <a:extLst>
              <a:ext uri="{FF2B5EF4-FFF2-40B4-BE49-F238E27FC236}">
                <a16:creationId xmlns:a16="http://schemas.microsoft.com/office/drawing/2014/main" id="{638F9773-E1D3-48DF-89CE-1E2A607D34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B699B4E-EB34-4C88-A3DD-EFBE531D818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93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65928-0602-41BE-8DAB-B846F77C1C6E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857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844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253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404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42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380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58A6E450-7301-4D33-BBEE-8FFEF479C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85E874E2-712A-486E-A89A-FAA46CF04B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 </a:t>
            </a:r>
            <a:r>
              <a:rPr lang="en-US" altLang="zh-CN"/>
              <a:t>1. </a:t>
            </a:r>
            <a:r>
              <a:rPr lang="zh-CN" altLang="en-US"/>
              <a:t>虽然从</a:t>
            </a:r>
            <a:r>
              <a:rPr lang="en-US" altLang="zh-CN"/>
              <a:t>1g</a:t>
            </a:r>
            <a:r>
              <a:rPr lang="zh-CN" altLang="en-US"/>
              <a:t>到</a:t>
            </a:r>
            <a:r>
              <a:rPr lang="en-US" altLang="zh-CN"/>
              <a:t>4g</a:t>
            </a:r>
            <a:r>
              <a:rPr lang="zh-CN" altLang="en-US"/>
              <a:t>，在数据传输速率和</a:t>
            </a:r>
            <a:r>
              <a:rPr lang="en-US" altLang="zh-CN"/>
              <a:t>QOS</a:t>
            </a:r>
            <a:r>
              <a:rPr lang="zh-CN" altLang="en-US"/>
              <a:t>方面有了极大的提升，但是目前世界上还有一半的人没有接入互联网，陆地覆盖率</a:t>
            </a:r>
            <a:r>
              <a:rPr lang="en-US" altLang="zh-CN"/>
              <a:t>20%</a:t>
            </a:r>
            <a:r>
              <a:rPr lang="zh-CN" altLang="en-US"/>
              <a:t>、海洋覆盖率</a:t>
            </a:r>
            <a:r>
              <a:rPr lang="en-US" altLang="zh-CN"/>
              <a:t>5%</a:t>
            </a:r>
            <a:endParaRPr lang="zh-CN" altLang="en-US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86AC256A-DB25-4D66-B2CA-EEDA6E8ABA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7AF4EFA-5440-4578-923C-616227A091C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670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946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601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60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633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F597E24C-455A-9012-81DA-D01375303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0569BDFD-D85F-0104-3E1F-0C42398D9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782482A0-E142-9D0D-2E81-3920B25C58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FBA877A-B030-402E-87E1-361C4582E7A8}" type="slidenum">
              <a:rPr lang="zh-CN" altLang="en-US">
                <a:solidFill>
                  <a:srgbClr val="000000"/>
                </a:solidFill>
              </a:rPr>
              <a:pPr/>
              <a:t>26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08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卫星网络和空中网络突破了地面条件的限制，极大提升网络覆盖范围的同时，又弥补了传统地面网络在灵活性、可扩展性方面的不足。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介绍节点、链路和服务模型</a:t>
            </a: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85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6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74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>
            <a:extLst>
              <a:ext uri="{FF2B5EF4-FFF2-40B4-BE49-F238E27FC236}">
                <a16:creationId xmlns:a16="http://schemas.microsoft.com/office/drawing/2014/main" id="{94935145-44F0-4B46-8796-BAF6565A1E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>
            <a:extLst>
              <a:ext uri="{FF2B5EF4-FFF2-40B4-BE49-F238E27FC236}">
                <a16:creationId xmlns:a16="http://schemas.microsoft.com/office/drawing/2014/main" id="{87911261-C2B3-4E1C-83E3-2075D09098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7892" name="灯片编号占位符 3">
            <a:extLst>
              <a:ext uri="{FF2B5EF4-FFF2-40B4-BE49-F238E27FC236}">
                <a16:creationId xmlns:a16="http://schemas.microsoft.com/office/drawing/2014/main" id="{FC2BE2EC-97B6-4575-BE81-862FBA541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E328523-8AD4-4E58-B9D5-1C0E04185509}" type="slidenum">
              <a:rPr lang="zh-CN" altLang="en-US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633BD35D-BDE3-4ED5-B6C3-41244BBD2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0C651CBA-8759-44FD-A772-E42DA1049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E521BA3-E62A-4377-B889-2196DB850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D29C24-F6C6-4AF2-8CAF-1CC3C9073829}" type="slidenum">
              <a:rPr lang="zh-CN" altLang="en-US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633BD35D-BDE3-4ED5-B6C3-41244BBD2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0C651CBA-8759-44FD-A772-E42DA1049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E521BA3-E62A-4377-B889-2196DB850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7D29C24-F6C6-4AF2-8CAF-1CC3C9073829}" type="slidenum">
              <a:rPr lang="zh-CN" altLang="en-US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9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111E4-DEFA-4FB8-91D5-62E7A41F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F18ED-CFE8-4456-B0B9-63441809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7A02A-86C6-4A3D-8A7D-AFB7FDD3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9B411-BA3E-4EF8-90AC-A99E3074BD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227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1ACAE-5E02-4915-AA0C-572736FE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E59E3-366D-4623-9DE5-C2672117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BFAFF-13E5-4A57-BB5F-92B7D75C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F5A17-07C9-4273-9EE7-64865A3541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1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8876-9ACD-4F3D-AA6F-5DC00814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A878-C574-4427-850E-8125FAB2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96317-89B4-4441-AAA1-C71DAE1F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EE8B0-16A4-44FC-B83D-651161A379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0871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82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84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02047-223E-40A3-A0DB-8BCAE9231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F7DCE-21C1-4CE5-BDF3-D8F75CA34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9D7C2E-F308-4014-8A6F-7A39599694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65EDC85-B588-4B42-82C0-13552D5564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343647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3C7323-273E-496B-A564-AFB101C667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A56A01-0A35-4FAF-A371-1C9480B7E0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8330598-C86F-4ECE-B08A-711BA5C66F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D498D8A-8257-4F40-9771-E4039F663B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2047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584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84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D30A-A90E-4C47-9F27-3339AF3D8B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C1A08-7556-4B67-8D37-DBCCDF7B97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6625C-655D-46B9-948A-24B3EE21BE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35D6D1B-6E4C-4858-86AD-722FE01514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49840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8398A1C-B2BC-4AF0-816F-6005744A46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03F4AE7-05C8-4DF0-AE69-543E3D55D7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DD42989-0D49-4C88-827E-FA1CC2CF97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1C3880-E47B-4B63-861B-52D35C3CFB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54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C1ADC-29ED-4D62-83BC-E241CBA4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E3F74-A731-43A4-9A14-5DA617CF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32471-2CA2-4133-A171-E1F56575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211D8-238C-453C-9526-5C2894D60B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683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248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698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ED190-4919-4286-B26B-09E5BDDACC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52288-1EB8-47E3-A1B5-7CBA5ED48C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29FAA-7406-4D51-86F2-2C7A91F1DF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128633E-C25D-4CEF-ACC9-289875D8A2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845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A239438-296B-43AB-9B37-158ED49CFA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DA3A39D-656B-49C6-80C9-4B12BE7D21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EF8442F-5F56-4891-8EAC-D416B5A1A4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7BB7C7-9D7C-43B6-92C8-DE895EFA5A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196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213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258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B05DF-E509-4AA1-B35C-6FF9F29167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13FDC-9BE9-426C-BBB0-30B9E20000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3690B-92C2-4E89-BC30-9BA27FE5C4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C798269-EA99-4FC6-B2CB-F57B6D28DD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123090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74BE7B6-8348-4EB3-829C-01822D3544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31E9CA-BB94-44DC-9118-1A612B05C0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5E34079-A956-4EFC-ABB6-77598D9F42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AC9BB97-5435-446C-BB1F-BBFC6F93A1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0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3430-1F84-4E12-B42B-F26BB762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E6E7-5312-4442-A11C-35F4F0E6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609D-7B26-4E47-8849-A1A07A2A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990B2-6C23-4E21-8416-A56DD12371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024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6233429-5783-426D-A7FD-AE21E1EF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782CCC-DE89-400F-A776-8C5BDF52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767DC2-F869-47D1-BDB3-F721443B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2ABBC-89E3-4B20-9690-3F8481742A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323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0712E39-6D70-4794-9CEB-92DAC85A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0B6E43-69A1-424E-B2AE-429CBD82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CCCF605-1211-41E9-A69C-874E26DF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50900-3823-430F-9CC1-C4D9CE7635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639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36BAD62-45E5-4E98-B188-A62E13E8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66C1420-BA67-4B8B-8CB4-48C6CCAD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32E3B9-A48A-4141-8BF2-1F685720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77A5C-5472-421C-A77A-93F96E7102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306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9088990-FA41-4383-A9A8-72AB70AC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9184057-7CC6-4703-8EC5-EFEC7CBA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C6DB1-5276-4314-B07A-CC8D000D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7E1D7-4068-4F77-8134-E5CFE77F47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39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CEEE1A0-749E-46EB-BF8C-29B62EF5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E38359-F5CD-4F77-8E48-12994F60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0A2489E-A523-41A3-AF8B-3DF64875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297C4-5030-4990-8BE9-66C63D2BE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723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CC81D2-C062-4DD0-8C1C-713BF47B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D9779E-6E6F-47D0-B5AA-505DB2BE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AF704E-BF55-4822-A20D-F0BA19B8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F70E3-2C44-4882-9EE2-077B9BDD5C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50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886829E-F638-443E-8645-15D0408D8B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F86CDB-292F-40F2-912F-DB6469A570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C5896-5AAE-4F78-95F3-11EC6CD08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1A32A-0449-4B9D-A080-64129E959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101D-517D-4D96-9F2C-62011E51D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0D4F45F-98A4-4A50-82F8-34CE6319C4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5" r:id="rId1"/>
    <p:sldLayoutId id="2147484686" r:id="rId2"/>
    <p:sldLayoutId id="2147484687" r:id="rId3"/>
    <p:sldLayoutId id="2147484688" r:id="rId4"/>
    <p:sldLayoutId id="2147484689" r:id="rId5"/>
    <p:sldLayoutId id="2147484690" r:id="rId6"/>
    <p:sldLayoutId id="2147484691" r:id="rId7"/>
    <p:sldLayoutId id="2147484692" r:id="rId8"/>
    <p:sldLayoutId id="2147484693" r:id="rId9"/>
    <p:sldLayoutId id="2147484694" r:id="rId10"/>
    <p:sldLayoutId id="2147484695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7D36FCFE-A9D3-45FB-9DD8-C5CF492684A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B119F8CA-4A95-4E18-AD45-8C44E44BBC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53E113-6164-4019-A76C-F6007D9CA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14025-99C2-4DE7-9DEF-4DC784CAD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4BF006-77E1-4EC3-95EB-9182B97CA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83A10FFC-0AC6-40E4-81D0-528FDEEC62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2055" name="Picture 2" descr="E:\PPT汇报\矢量文件\未命名 -12.jpg">
            <a:extLst>
              <a:ext uri="{FF2B5EF4-FFF2-40B4-BE49-F238E27FC236}">
                <a16:creationId xmlns:a16="http://schemas.microsoft.com/office/drawing/2014/main" id="{59815273-E588-4137-A905-E818D206F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6" r:id="rId1"/>
    <p:sldLayoutId id="2147484697" r:id="rId2"/>
    <p:sldLayoutId id="2147484698" r:id="rId3"/>
    <p:sldLayoutId id="2147484699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137101EA-BF27-48BE-A4E7-A61ACC5B3BF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8613150C-53FD-4866-865A-B2AB125670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F3BBD-63CF-4C6C-9359-C410A1A21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AD098-B524-4E3A-9522-220DBD0AF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8EB3-FF24-4017-B9A2-E479F1C45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FA9DBD88-A366-4B2D-B7C8-E6D43ACD12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3079" name="Picture 2" descr="E:\PPT汇报\矢量文件\未命名 -12.jpg">
            <a:extLst>
              <a:ext uri="{FF2B5EF4-FFF2-40B4-BE49-F238E27FC236}">
                <a16:creationId xmlns:a16="http://schemas.microsoft.com/office/drawing/2014/main" id="{7E03984D-2354-475F-AB0B-D973B4E8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0" r:id="rId1"/>
    <p:sldLayoutId id="2147484701" r:id="rId2"/>
    <p:sldLayoutId id="2147484702" r:id="rId3"/>
    <p:sldLayoutId id="2147484703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BDAD96FC-8606-4FE1-95FD-EC6FEB8AB1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C1A9B9C1-B38A-4FC8-A8C4-6278D40BAE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23DF7-A8D2-4D36-AAD6-A8784BC32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EB9411-7063-4565-8F03-DD7239549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6155C-E716-4D7A-BE61-3D0407B7E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4CBAB619-C2C4-4CD8-9C4C-81C4FFAC94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4103" name="Picture 2" descr="E:\PPT汇报\矢量文件\未命名 -12.jpg">
            <a:extLst>
              <a:ext uri="{FF2B5EF4-FFF2-40B4-BE49-F238E27FC236}">
                <a16:creationId xmlns:a16="http://schemas.microsoft.com/office/drawing/2014/main" id="{181D8CC9-3AD1-42E7-8FD9-CBE02B17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4" r:id="rId1"/>
    <p:sldLayoutId id="2147484705" r:id="rId2"/>
    <p:sldLayoutId id="2147484706" r:id="rId3"/>
    <p:sldLayoutId id="2147484707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>
            <a:extLst>
              <a:ext uri="{FF2B5EF4-FFF2-40B4-BE49-F238E27FC236}">
                <a16:creationId xmlns:a16="http://schemas.microsoft.com/office/drawing/2014/main" id="{832CA420-C6D3-478A-955B-20D18B103B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2">
            <a:extLst>
              <a:ext uri="{FF2B5EF4-FFF2-40B4-BE49-F238E27FC236}">
                <a16:creationId xmlns:a16="http://schemas.microsoft.com/office/drawing/2014/main" id="{36EB1C39-899B-4CD1-851F-B294F6C83B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CB4597-49D5-4255-8FFB-A08E91A12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E1B67-8E95-4E7F-A63F-DAEDA1550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5E15FB-5B29-49E9-BF4E-8BADDFAEA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9151FE6A-3C8B-48F7-B371-8637574B11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127" name="Picture 2" descr="E:\PPT汇报\矢量文件\未命名 -12.jpg">
            <a:extLst>
              <a:ext uri="{FF2B5EF4-FFF2-40B4-BE49-F238E27FC236}">
                <a16:creationId xmlns:a16="http://schemas.microsoft.com/office/drawing/2014/main" id="{12D6BFA2-0647-46C3-9A88-E4E171A34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8" r:id="rId1"/>
    <p:sldLayoutId id="2147484709" r:id="rId2"/>
    <p:sldLayoutId id="2147484710" r:id="rId3"/>
    <p:sldLayoutId id="2147484711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.jpeg"/><Relationship Id="rId7" Type="http://schemas.openxmlformats.org/officeDocument/2006/relationships/image" Target="../media/image1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png"/><Relationship Id="rId5" Type="http://schemas.openxmlformats.org/officeDocument/2006/relationships/image" Target="../media/image11.w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a1">
            <a:extLst>
              <a:ext uri="{FF2B5EF4-FFF2-40B4-BE49-F238E27FC236}">
                <a16:creationId xmlns:a16="http://schemas.microsoft.com/office/drawing/2014/main" id="{5C15FD24-92F9-4320-B2A3-8CFE40C5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标题 1">
            <a:extLst>
              <a:ext uri="{FF2B5EF4-FFF2-40B4-BE49-F238E27FC236}">
                <a16:creationId xmlns:a16="http://schemas.microsoft.com/office/drawing/2014/main" id="{6402155D-7EE5-4288-97BD-8083FC511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1916113"/>
            <a:ext cx="8861425" cy="16430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800" b="1" dirty="0">
                <a:latin typeface="+mn-lt"/>
                <a:ea typeface="+mn-ea"/>
                <a:cs typeface="+mn-ea"/>
                <a:sym typeface="+mn-lt"/>
              </a:rPr>
              <a:t>面向服务的空天地一体化</a:t>
            </a:r>
            <a:endParaRPr lang="en-US" altLang="zh-CN" sz="4800" b="1" dirty="0">
              <a:latin typeface="+mn-lt"/>
              <a:ea typeface="+mn-ea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800" b="1" dirty="0">
                <a:latin typeface="+mn-lt"/>
                <a:ea typeface="+mn-ea"/>
                <a:cs typeface="+mn-ea"/>
                <a:sym typeface="+mn-lt"/>
              </a:rPr>
              <a:t>网络资源调度策略</a:t>
            </a:r>
            <a:endParaRPr lang="en-US" altLang="zh-CN" sz="48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6" name="TextBox 8">
            <a:extLst>
              <a:ext uri="{FF2B5EF4-FFF2-40B4-BE49-F238E27FC236}">
                <a16:creationId xmlns:a16="http://schemas.microsoft.com/office/drawing/2014/main" id="{B4CCD248-A848-48BB-8F7A-D2F503277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439" y="5949280"/>
            <a:ext cx="2376561" cy="7080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Tx/>
              <a:buNone/>
              <a:defRPr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报告人：贺靖超</a:t>
            </a:r>
            <a:endParaRPr lang="en-US" altLang="zh-CN" sz="2000" b="1" dirty="0"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Tx/>
              <a:buNone/>
              <a:defRPr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         2022.8.7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a2">
            <a:extLst>
              <a:ext uri="{FF2B5EF4-FFF2-40B4-BE49-F238E27FC236}">
                <a16:creationId xmlns:a16="http://schemas.microsoft.com/office/drawing/2014/main" id="{6FF24E39-D6E6-4E7E-A0C6-C000DE22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F266BBA8-DFC0-447E-B355-91B5B9A11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115888"/>
            <a:ext cx="3970337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约束条件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6" name="文本框 2">
            <a:extLst>
              <a:ext uri="{FF2B5EF4-FFF2-40B4-BE49-F238E27FC236}">
                <a16:creationId xmlns:a16="http://schemas.microsoft.com/office/drawing/2014/main" id="{C7353EA6-77EC-43D0-BD52-A744A2CC8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520" y="866259"/>
            <a:ext cx="754380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b)  Ground Network Constrains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524A6F5-F024-4394-9FE2-37CC828A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2242622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A0C217A5-748B-4949-B3BC-660E2B242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349515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FF27CAC8-F93D-4A33-BBD6-EC1C37F3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46" y="3823330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D2BDBF57-9E35-459D-A46F-E3BF502B8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562240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1" name="对象 18">
            <a:extLst>
              <a:ext uri="{FF2B5EF4-FFF2-40B4-BE49-F238E27FC236}">
                <a16:creationId xmlns:a16="http://schemas.microsoft.com/office/drawing/2014/main" id="{862D8363-E881-4F96-AA65-65E96383E1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6544" y="3066442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41" name="对象 18">
                        <a:extLst>
                          <a:ext uri="{FF2B5EF4-FFF2-40B4-BE49-F238E27FC236}">
                            <a16:creationId xmlns:a16="http://schemas.microsoft.com/office/drawing/2014/main" id="{862D8363-E881-4F96-AA65-65E96383E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544" y="3066442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AAB61BD-FFA5-4C60-8FB7-D414A1C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BEC061-A442-F33F-330E-1AC3C6B32D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79"/>
          <a:stretch/>
        </p:blipFill>
        <p:spPr>
          <a:xfrm>
            <a:off x="3275856" y="1777824"/>
            <a:ext cx="5415295" cy="4295502"/>
          </a:xfrm>
          <a:prstGeom prst="rect">
            <a:avLst/>
          </a:prstGeom>
        </p:spPr>
      </p:pic>
      <p:sp>
        <p:nvSpPr>
          <p:cNvPr id="19" name="文本框 4">
            <a:extLst>
              <a:ext uri="{FF2B5EF4-FFF2-40B4-BE49-F238E27FC236}">
                <a16:creationId xmlns:a16="http://schemas.microsoft.com/office/drawing/2014/main" id="{3E329088-BF21-885A-3EE6-CF9C9FDBA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459625"/>
            <a:ext cx="2780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·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节点计算资源限制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文本框 4">
            <a:extLst>
              <a:ext uri="{FF2B5EF4-FFF2-40B4-BE49-F238E27FC236}">
                <a16:creationId xmlns:a16="http://schemas.microsoft.com/office/drawing/2014/main" id="{A5346EE5-E85B-58C4-ADBA-4302F4C85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4704117"/>
            <a:ext cx="27805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· 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链路容量资源限制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136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a2">
            <a:extLst>
              <a:ext uri="{FF2B5EF4-FFF2-40B4-BE49-F238E27FC236}">
                <a16:creationId xmlns:a16="http://schemas.microsoft.com/office/drawing/2014/main" id="{6FF24E39-D6E6-4E7E-A0C6-C000DE22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F266BBA8-DFC0-447E-B355-91B5B9A11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115888"/>
            <a:ext cx="3970337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约束条件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6" name="文本框 2">
            <a:extLst>
              <a:ext uri="{FF2B5EF4-FFF2-40B4-BE49-F238E27FC236}">
                <a16:creationId xmlns:a16="http://schemas.microsoft.com/office/drawing/2014/main" id="{C7353EA6-77EC-43D0-BD52-A744A2CC8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520" y="866259"/>
            <a:ext cx="754380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c)  Aerial Network Constrains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524A6F5-F024-4394-9FE2-37CC828A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2242622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A0C217A5-748B-4949-B3BC-660E2B242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349515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FF27CAC8-F93D-4A33-BBD6-EC1C37F3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46" y="3823330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D2BDBF57-9E35-459D-A46F-E3BF502B8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562240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1" name="对象 18">
            <a:extLst>
              <a:ext uri="{FF2B5EF4-FFF2-40B4-BE49-F238E27FC236}">
                <a16:creationId xmlns:a16="http://schemas.microsoft.com/office/drawing/2014/main" id="{862D8363-E881-4F96-AA65-65E96383E1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6544" y="3066442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41" name="对象 18">
                        <a:extLst>
                          <a:ext uri="{FF2B5EF4-FFF2-40B4-BE49-F238E27FC236}">
                            <a16:creationId xmlns:a16="http://schemas.microsoft.com/office/drawing/2014/main" id="{862D8363-E881-4F96-AA65-65E96383E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544" y="3066442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AAB61BD-FFA5-4C60-8FB7-D414A1C9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918F08-8BF8-FDB3-EDCA-76611136B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20" y="2281771"/>
            <a:ext cx="4035641" cy="32720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26EDD4-7610-E37F-4660-A7B912992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908" y="2221196"/>
            <a:ext cx="4314432" cy="13854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2701EC-8123-D752-03E4-C7863CC18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3619" y="3713735"/>
            <a:ext cx="4133009" cy="1840071"/>
          </a:xfrm>
          <a:prstGeom prst="rect">
            <a:avLst/>
          </a:prstGeom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D99DED37-A858-658F-2421-11486A8E0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10" y="1514832"/>
            <a:ext cx="54100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无线信道容量、功率、带宽和负载均衡约束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70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a2">
            <a:extLst>
              <a:ext uri="{FF2B5EF4-FFF2-40B4-BE49-F238E27FC236}">
                <a16:creationId xmlns:a16="http://schemas.microsoft.com/office/drawing/2014/main" id="{2D537795-6C2C-4D24-A326-4D80B896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>
            <a:extLst>
              <a:ext uri="{FF2B5EF4-FFF2-40B4-BE49-F238E27FC236}">
                <a16:creationId xmlns:a16="http://schemas.microsoft.com/office/drawing/2014/main" id="{7C045884-E50E-43CA-87BE-4E091DDB1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EDDA1618-1B0F-4813-B85E-062230F9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81C212-5083-9386-29B2-28D56C2B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495" y="2684082"/>
            <a:ext cx="5845009" cy="2283280"/>
          </a:xfrm>
          <a:prstGeom prst="rect">
            <a:avLst/>
          </a:prstGeom>
        </p:spPr>
      </p:pic>
      <p:sp>
        <p:nvSpPr>
          <p:cNvPr id="12" name="文本框 4">
            <a:extLst>
              <a:ext uri="{FF2B5EF4-FFF2-40B4-BE49-F238E27FC236}">
                <a16:creationId xmlns:a16="http://schemas.microsoft.com/office/drawing/2014/main" id="{5F9D91CF-3787-84A6-4869-27FE5E1E3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489" y="1536974"/>
            <a:ext cx="8140699" cy="87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36195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本问题基于网络运营者的角度，以网络运营商的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收益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（主要与不同种类服务和对应服务完成情况有关）和网络运营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成本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为主要组成。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F49401C1-68AA-3ADC-6018-4670A1711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135512"/>
            <a:ext cx="7543801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lvl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Problem Formulation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>
            <a:extLst>
              <a:ext uri="{FF2B5EF4-FFF2-40B4-BE49-F238E27FC236}">
                <a16:creationId xmlns:a16="http://schemas.microsoft.com/office/drawing/2014/main" id="{3968BA0B-4512-43AC-A4E4-DDDC9B4D7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仿真结果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51E2B4-09C1-6B8A-F2D7-5DA811DD5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7" y="1121995"/>
            <a:ext cx="3455969" cy="25919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CCD5791-3830-2D39-A5AD-2C5111BC7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64" y="1124744"/>
            <a:ext cx="3455971" cy="25919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4DDEDC-0546-620D-38DD-598E39A69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6" y="3735964"/>
            <a:ext cx="3455970" cy="25919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B28FD80-56BA-603C-2C27-68B480842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03" y="3724087"/>
            <a:ext cx="3507092" cy="26303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>
            <a:extLst>
              <a:ext uri="{FF2B5EF4-FFF2-40B4-BE49-F238E27FC236}">
                <a16:creationId xmlns:a16="http://schemas.microsoft.com/office/drawing/2014/main" id="{3968BA0B-4512-43AC-A4E4-DDDC9B4D7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仿真结果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393DF3-3417-CC2B-3ABC-20D20944F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56" y="988182"/>
            <a:ext cx="3435091" cy="25763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F05627-F845-2F65-D9DE-74CF3FDEC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27" y="989244"/>
            <a:ext cx="3435091" cy="25752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4615EE-EB57-20FE-EF14-8043E90BC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56" y="3754622"/>
            <a:ext cx="3435091" cy="25763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BABB722-2EE7-73E7-2E81-1636A9765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396" y="3941488"/>
            <a:ext cx="4356553" cy="22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2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标题 1">
            <a:extLst>
              <a:ext uri="{FF2B5EF4-FFF2-40B4-BE49-F238E27FC236}">
                <a16:creationId xmlns:a16="http://schemas.microsoft.com/office/drawing/2014/main" id="{6402155D-7EE5-4288-97BD-8083FC511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315" y="2132856"/>
            <a:ext cx="8861425" cy="16430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dirty="0">
                <a:effectLst/>
              </a:rPr>
              <a:t>Space-Air-Ground Integrated Multi-Domain Network Resource Orchestration Based on Virtual Network Architecture: A DRL Method</a:t>
            </a:r>
            <a:endParaRPr lang="en-US" altLang="zh-CN" sz="36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7D22C8-58F5-98AF-C6FC-30EE03EC43C8}"/>
              </a:ext>
            </a:extLst>
          </p:cNvPr>
          <p:cNvSpPr txBox="1"/>
          <p:nvPr/>
        </p:nvSpPr>
        <p:spPr>
          <a:xfrm>
            <a:off x="451767" y="6237288"/>
            <a:ext cx="8240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effectLst/>
              </a:rPr>
              <a:t>[1] P. Zhang, C. Wang, N. Kumar, and L. Liu, “Space-Air-Ground Integrated Multi-Domain Network Resource Orchestration Based on Virtual Network Architecture: A DRL Method,” </a:t>
            </a:r>
            <a:r>
              <a:rPr lang="en-US" altLang="zh-CN" sz="1000" i="1" dirty="0">
                <a:effectLst/>
              </a:rPr>
              <a:t>IEEE Trans. </a:t>
            </a:r>
            <a:r>
              <a:rPr lang="en-US" altLang="zh-CN" sz="1000" i="1" dirty="0" err="1">
                <a:effectLst/>
              </a:rPr>
              <a:t>Intell</a:t>
            </a:r>
            <a:r>
              <a:rPr lang="en-US" altLang="zh-CN" sz="1000" i="1" dirty="0">
                <a:effectLst/>
              </a:rPr>
              <a:t>. Transp. Syst.</a:t>
            </a:r>
            <a:r>
              <a:rPr lang="en-US" altLang="zh-CN" sz="1000" dirty="0">
                <a:effectLst/>
              </a:rPr>
              <a:t>, vol. 23, no. 3, 2022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9866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D0BC7B-776B-6B45-271B-A6AD9DCA2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764704"/>
            <a:ext cx="1677069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背景简介</a:t>
            </a:r>
            <a:endParaRPr lang="en-US" altLang="zh-CN" sz="2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6ADA33-3279-F365-21BA-EB0E7BDD8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273" y="1263815"/>
            <a:ext cx="81334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在现有车联网中，多数通信业务主要由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802.11p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和蜂窝网支撑。越来越多车联网的业务需求势必为现有地面网络带来压力；另一方面，由于成本和技术问题，地面网络在山区、荒漠等偏远地区难以部署。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E8BA6F-8BB1-ECB6-9A32-BB76CC125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385" y="2240576"/>
            <a:ext cx="2053230" cy="456535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引出空天地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F72E0D-539E-F058-1014-72B1FE0A6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998" y="3145371"/>
            <a:ext cx="5266182" cy="458459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空天地网络天然的异构性、时变性和自组织性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9499BB2A-C84C-3C9F-C8C6-B7B02A2EE21C}"/>
              </a:ext>
            </a:extLst>
          </p:cNvPr>
          <p:cNvSpPr/>
          <p:nvPr/>
        </p:nvSpPr>
        <p:spPr>
          <a:xfrm>
            <a:off x="4436765" y="2701039"/>
            <a:ext cx="285305" cy="469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087A59-300B-25E9-D6D3-87C08A670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8323" y="4076811"/>
            <a:ext cx="3412661" cy="458459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Network Virtualization</a:t>
            </a: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10872D8A-B275-A423-2B37-7A2968A6E5E9}"/>
              </a:ext>
            </a:extLst>
          </p:cNvPr>
          <p:cNvSpPr/>
          <p:nvPr/>
        </p:nvSpPr>
        <p:spPr>
          <a:xfrm>
            <a:off x="4429349" y="3610668"/>
            <a:ext cx="285305" cy="469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50FA3404-3DCD-1BE7-89BB-781C947D5FEE}"/>
              </a:ext>
            </a:extLst>
          </p:cNvPr>
          <p:cNvSpPr/>
          <p:nvPr/>
        </p:nvSpPr>
        <p:spPr>
          <a:xfrm>
            <a:off x="4429348" y="4531906"/>
            <a:ext cx="285305" cy="469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F913F8-E021-8FE4-F3D6-F5A52F44E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161" y="4997594"/>
            <a:ext cx="3652515" cy="128753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构建了一个跨域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VNE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问题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indent="0"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DRL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来推断节点的嵌入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indent="0"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针对网络不同组成有不同参数设计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396E80-675D-7B3D-82E4-E71CAA4C6FFE}"/>
              </a:ext>
            </a:extLst>
          </p:cNvPr>
          <p:cNvSpPr txBox="1"/>
          <p:nvPr/>
        </p:nvSpPr>
        <p:spPr>
          <a:xfrm>
            <a:off x="1162062" y="486158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Contribution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47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D0BC7B-776B-6B45-271B-A6AD9DCA2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9" y="764704"/>
            <a:ext cx="1296144" cy="49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系统模型</a:t>
            </a:r>
            <a:endParaRPr lang="en-US" altLang="zh-CN" sz="20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F48DAA-AFD7-79D5-DDB2-4AD0D7F6B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88"/>
          <a:stretch/>
        </p:blipFill>
        <p:spPr>
          <a:xfrm>
            <a:off x="395536" y="2028519"/>
            <a:ext cx="5508004" cy="371319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1E5E94-6431-4941-C4B6-0EF1D83DB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1424" y="2967335"/>
            <a:ext cx="298660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网络状态：固定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SFC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类型：跨域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666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9A8621-64B9-1A26-FCE7-7301707AE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412776"/>
            <a:ext cx="3921755" cy="45158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3DDA69-575E-87C9-F585-791B5DF28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714" y="1353163"/>
            <a:ext cx="4135535" cy="2790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2DBE4E-8896-33B0-FE2B-145338BF2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714" y="4109424"/>
            <a:ext cx="4238299" cy="23639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6E489A-7CEF-A855-FAF1-E9F1E6BC9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520" y="821478"/>
            <a:ext cx="8133454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类似的约束：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service provision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computing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bandwidth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B240A1-E698-30A0-E5DC-188EC4ADBB77}"/>
              </a:ext>
            </a:extLst>
          </p:cNvPr>
          <p:cNvSpPr/>
          <p:nvPr/>
        </p:nvSpPr>
        <p:spPr>
          <a:xfrm>
            <a:off x="755576" y="1844675"/>
            <a:ext cx="3384376" cy="36018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801556-508D-1C71-F921-287A99031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397" y="2099491"/>
            <a:ext cx="1944216" cy="33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文中描述很模糊！</a:t>
            </a:r>
            <a:endParaRPr lang="en-US" altLang="zh-CN" sz="1200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990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6E489A-7CEF-A855-FAF1-E9F1E6BC9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054192"/>
            <a:ext cx="1584176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收益模型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0DA779-3567-C2EA-BA86-714E7980E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03" y="1691786"/>
            <a:ext cx="4208639" cy="41120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96A03B-395B-0379-8ADF-522F57E64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44" y="1619361"/>
            <a:ext cx="3806929" cy="42930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EFFD9EA-BE01-7B59-E3EF-5D2AF3061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245" y="1023812"/>
            <a:ext cx="1584176" cy="45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评价指标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997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a2">
            <a:extLst>
              <a:ext uri="{FF2B5EF4-FFF2-40B4-BE49-F238E27FC236}">
                <a16:creationId xmlns:a16="http://schemas.microsoft.com/office/drawing/2014/main" id="{A124DE8A-3B2C-47B7-A1BD-CB5FEE97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>
            <a:extLst>
              <a:ext uri="{FF2B5EF4-FFF2-40B4-BE49-F238E27FC236}">
                <a16:creationId xmlns:a16="http://schemas.microsoft.com/office/drawing/2014/main" id="{F3D8C45C-BBF7-4F7A-BBCC-9BB00DCF2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一、背景介绍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604" name="组合 4">
            <a:extLst>
              <a:ext uri="{FF2B5EF4-FFF2-40B4-BE49-F238E27FC236}">
                <a16:creationId xmlns:a16="http://schemas.microsoft.com/office/drawing/2014/main" id="{9DC3535E-91B9-4A11-A1C7-7E778B58A70F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537901"/>
            <a:ext cx="7956550" cy="138649"/>
            <a:chOff x="0" y="3529421"/>
            <a:chExt cx="12192000" cy="183245"/>
          </a:xfrm>
        </p:grpSpPr>
        <p:cxnSp>
          <p:nvCxnSpPr>
            <p:cNvPr id="6" name="直线连接符 12">
              <a:extLst>
                <a:ext uri="{FF2B5EF4-FFF2-40B4-BE49-F238E27FC236}">
                  <a16:creationId xmlns:a16="http://schemas.microsoft.com/office/drawing/2014/main" id="{43685463-C52D-4EF3-8D9A-C8B9468F6EF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26594"/>
              <a:ext cx="1219200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9CAAB839-6C7B-455C-825F-080CAFF0D5B4}"/>
                </a:ext>
              </a:extLst>
            </p:cNvPr>
            <p:cNvSpPr/>
            <p:nvPr/>
          </p:nvSpPr>
          <p:spPr>
            <a:xfrm>
              <a:off x="813878" y="3551111"/>
              <a:ext cx="162981" cy="161555"/>
            </a:xfrm>
            <a:prstGeom prst="diamon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00000"/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CD83E5E1-EE0B-4C72-A1C7-C4AEDBF17C0B}"/>
                </a:ext>
              </a:extLst>
            </p:cNvPr>
            <p:cNvSpPr/>
            <p:nvPr/>
          </p:nvSpPr>
          <p:spPr>
            <a:xfrm>
              <a:off x="2222939" y="3529421"/>
              <a:ext cx="162982" cy="161555"/>
            </a:xfrm>
            <a:prstGeom prst="diamon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00000"/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0" name="菱形 9">
              <a:extLst>
                <a:ext uri="{FF2B5EF4-FFF2-40B4-BE49-F238E27FC236}">
                  <a16:creationId xmlns:a16="http://schemas.microsoft.com/office/drawing/2014/main" id="{43133A4C-D0FC-4730-AADF-C770D1656EBC}"/>
                </a:ext>
              </a:extLst>
            </p:cNvPr>
            <p:cNvSpPr/>
            <p:nvPr/>
          </p:nvSpPr>
          <p:spPr>
            <a:xfrm>
              <a:off x="4102516" y="3543852"/>
              <a:ext cx="162981" cy="163652"/>
            </a:xfrm>
            <a:prstGeom prst="diamon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00000"/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1" name="菱形 10">
              <a:extLst>
                <a:ext uri="{FF2B5EF4-FFF2-40B4-BE49-F238E27FC236}">
                  <a16:creationId xmlns:a16="http://schemas.microsoft.com/office/drawing/2014/main" id="{4B2F5C4B-4616-4BA2-8358-FF21C9288B75}"/>
                </a:ext>
              </a:extLst>
            </p:cNvPr>
            <p:cNvSpPr/>
            <p:nvPr/>
          </p:nvSpPr>
          <p:spPr>
            <a:xfrm>
              <a:off x="5992616" y="3540572"/>
              <a:ext cx="162982" cy="163652"/>
            </a:xfrm>
            <a:prstGeom prst="diamon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00000"/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2" name="菱形 11">
              <a:extLst>
                <a:ext uri="{FF2B5EF4-FFF2-40B4-BE49-F238E27FC236}">
                  <a16:creationId xmlns:a16="http://schemas.microsoft.com/office/drawing/2014/main" id="{C1D4E8C2-27AD-45B8-8A24-37DADA45A34A}"/>
                </a:ext>
              </a:extLst>
            </p:cNvPr>
            <p:cNvSpPr/>
            <p:nvPr/>
          </p:nvSpPr>
          <p:spPr>
            <a:xfrm>
              <a:off x="7892446" y="3546866"/>
              <a:ext cx="162982" cy="163652"/>
            </a:xfrm>
            <a:prstGeom prst="diamond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C00000"/>
                </a:gs>
              </a:gsLst>
              <a:path path="shape">
                <a:fillToRect l="50000" t="50000" r="50000" b="50000"/>
              </a:path>
              <a:tileRect/>
            </a:gra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605" name="组合 14">
            <a:extLst>
              <a:ext uri="{FF2B5EF4-FFF2-40B4-BE49-F238E27FC236}">
                <a16:creationId xmlns:a16="http://schemas.microsoft.com/office/drawing/2014/main" id="{80DF08ED-27CB-42B3-87DE-D98B27026A24}"/>
              </a:ext>
            </a:extLst>
          </p:cNvPr>
          <p:cNvGrpSpPr>
            <a:grpSpLocks/>
          </p:cNvGrpSpPr>
          <p:nvPr/>
        </p:nvGrpSpPr>
        <p:grpSpPr bwMode="auto">
          <a:xfrm>
            <a:off x="3054350" y="1043036"/>
            <a:ext cx="1908526" cy="1381076"/>
            <a:chOff x="3215858" y="1859078"/>
            <a:chExt cx="1909863" cy="1569670"/>
          </a:xfrm>
        </p:grpSpPr>
        <p:sp>
          <p:nvSpPr>
            <p:cNvPr id="16" name="任意形状 55">
              <a:extLst>
                <a:ext uri="{FF2B5EF4-FFF2-40B4-BE49-F238E27FC236}">
                  <a16:creationId xmlns:a16="http://schemas.microsoft.com/office/drawing/2014/main" id="{68BB5A69-2AA5-4EF0-A515-C1B1D78C7C78}"/>
                </a:ext>
              </a:extLst>
            </p:cNvPr>
            <p:cNvSpPr/>
            <p:nvPr/>
          </p:nvSpPr>
          <p:spPr>
            <a:xfrm rot="5400000">
              <a:off x="3367091" y="1713202"/>
              <a:ext cx="1564313" cy="1866780"/>
            </a:xfrm>
            <a:custGeom>
              <a:avLst/>
              <a:gdLst>
                <a:gd name="connsiteX0" fmla="*/ 0 w 1891525"/>
                <a:gd name="connsiteY0" fmla="*/ 2577760 h 2577760"/>
                <a:gd name="connsiteX1" fmla="*/ 1 w 1891525"/>
                <a:gd name="connsiteY1" fmla="*/ 0 h 2577760"/>
                <a:gd name="connsiteX2" fmla="*/ 1725913 w 1891525"/>
                <a:gd name="connsiteY2" fmla="*/ 0 h 2577760"/>
                <a:gd name="connsiteX3" fmla="*/ 1725913 w 1891525"/>
                <a:gd name="connsiteY3" fmla="*/ 2393936 h 2577760"/>
                <a:gd name="connsiteX4" fmla="*/ 1891525 w 1891525"/>
                <a:gd name="connsiteY4" fmla="*/ 2577760 h 2577760"/>
                <a:gd name="connsiteX5" fmla="*/ 1692492 w 1891525"/>
                <a:gd name="connsiteY5" fmla="*/ 2577760 h 2577760"/>
                <a:gd name="connsiteX6" fmla="*/ 1692492 w 1891525"/>
                <a:gd name="connsiteY6" fmla="*/ 2577760 h 25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525" h="2577760">
                  <a:moveTo>
                    <a:pt x="0" y="2577760"/>
                  </a:moveTo>
                  <a:lnTo>
                    <a:pt x="1" y="0"/>
                  </a:lnTo>
                  <a:lnTo>
                    <a:pt x="1725913" y="0"/>
                  </a:lnTo>
                  <a:lnTo>
                    <a:pt x="1725913" y="2393936"/>
                  </a:lnTo>
                  <a:lnTo>
                    <a:pt x="1891525" y="2577760"/>
                  </a:lnTo>
                  <a:lnTo>
                    <a:pt x="1692492" y="2577760"/>
                  </a:lnTo>
                  <a:lnTo>
                    <a:pt x="1692492" y="2577760"/>
                  </a:lnTo>
                  <a:close/>
                </a:path>
              </a:pathLst>
            </a:custGeom>
            <a:solidFill>
              <a:schemeClr val="bg1"/>
            </a:solidFill>
            <a:ln w="19050">
              <a:gradFill>
                <a:gsLst>
                  <a:gs pos="0">
                    <a:srgbClr val="C00000"/>
                  </a:gs>
                  <a:gs pos="100000">
                    <a:srgbClr val="C00000">
                      <a:alpha val="1400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831A1FF-0D3B-4BDF-80AB-955D88A9C2B8}"/>
                </a:ext>
              </a:extLst>
            </p:cNvPr>
            <p:cNvSpPr/>
            <p:nvPr/>
          </p:nvSpPr>
          <p:spPr>
            <a:xfrm>
              <a:off x="3246202" y="1859078"/>
              <a:ext cx="1844378" cy="62428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hangingPunct="1">
                <a:lnSpc>
                  <a:spcPct val="130000"/>
                </a:lnSpc>
                <a:spcBef>
                  <a:spcPts val="600"/>
                </a:spcBef>
                <a:defRPr/>
              </a:pPr>
              <a:r>
                <a:rPr lang="zh-CN" altLang="en-US" sz="1200" spc="300" dirty="0">
                  <a:latin typeface="+mn-lt"/>
                  <a:ea typeface="+mn-ea"/>
                  <a:cs typeface="+mn-ea"/>
                  <a:sym typeface="+mn-lt"/>
                </a:rPr>
                <a:t>数据速率提升，支持视频通话。</a:t>
              </a:r>
              <a:endParaRPr lang="en-US" altLang="zh-CN" sz="12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74C7E0-3E76-438C-8146-CA85253A5D0E}"/>
                </a:ext>
              </a:extLst>
            </p:cNvPr>
            <p:cNvSpPr txBox="1"/>
            <p:nvPr/>
          </p:nvSpPr>
          <p:spPr>
            <a:xfrm>
              <a:off x="4624912" y="2985725"/>
              <a:ext cx="500809" cy="3498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400" b="1" spc="300" dirty="0">
                  <a:gradFill>
                    <a:gsLst>
                      <a:gs pos="0">
                        <a:schemeClr val="tx1"/>
                      </a:gs>
                      <a:gs pos="99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+mn-ea"/>
                  <a:sym typeface="+mn-lt"/>
                </a:rPr>
                <a:t>3G</a:t>
              </a:r>
              <a:endParaRPr kumimoji="1" lang="zh-CN" altLang="en-US" sz="1400" b="1" spc="300" dirty="0">
                <a:gradFill>
                  <a:gsLst>
                    <a:gs pos="0">
                      <a:schemeClr val="tx1"/>
                    </a:gs>
                    <a:gs pos="99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9" name="右箭头 74">
            <a:extLst>
              <a:ext uri="{FF2B5EF4-FFF2-40B4-BE49-F238E27FC236}">
                <a16:creationId xmlns:a16="http://schemas.microsoft.com/office/drawing/2014/main" id="{0085B324-02A6-4C49-AFC4-F292E6161CDB}"/>
              </a:ext>
            </a:extLst>
          </p:cNvPr>
          <p:cNvSpPr/>
          <p:nvPr/>
        </p:nvSpPr>
        <p:spPr>
          <a:xfrm>
            <a:off x="7313613" y="2508250"/>
            <a:ext cx="1006475" cy="63500"/>
          </a:xfrm>
          <a:custGeom>
            <a:avLst/>
            <a:gdLst>
              <a:gd name="connsiteX0" fmla="*/ 0 w 898941"/>
              <a:gd name="connsiteY0" fmla="*/ 62692 h 250768"/>
              <a:gd name="connsiteX1" fmla="*/ 773557 w 898941"/>
              <a:gd name="connsiteY1" fmla="*/ 62692 h 250768"/>
              <a:gd name="connsiteX2" fmla="*/ 773557 w 898941"/>
              <a:gd name="connsiteY2" fmla="*/ 0 h 250768"/>
              <a:gd name="connsiteX3" fmla="*/ 898941 w 898941"/>
              <a:gd name="connsiteY3" fmla="*/ 125384 h 250768"/>
              <a:gd name="connsiteX4" fmla="*/ 773557 w 898941"/>
              <a:gd name="connsiteY4" fmla="*/ 250768 h 250768"/>
              <a:gd name="connsiteX5" fmla="*/ 773557 w 898941"/>
              <a:gd name="connsiteY5" fmla="*/ 188076 h 250768"/>
              <a:gd name="connsiteX6" fmla="*/ 0 w 898941"/>
              <a:gd name="connsiteY6" fmla="*/ 188076 h 250768"/>
              <a:gd name="connsiteX7" fmla="*/ 0 w 898941"/>
              <a:gd name="connsiteY7" fmla="*/ 62692 h 250768"/>
              <a:gd name="connsiteX0" fmla="*/ 0 w 898941"/>
              <a:gd name="connsiteY0" fmla="*/ 62692 h 188076"/>
              <a:gd name="connsiteX1" fmla="*/ 773557 w 898941"/>
              <a:gd name="connsiteY1" fmla="*/ 62692 h 188076"/>
              <a:gd name="connsiteX2" fmla="*/ 773557 w 898941"/>
              <a:gd name="connsiteY2" fmla="*/ 0 h 188076"/>
              <a:gd name="connsiteX3" fmla="*/ 898941 w 898941"/>
              <a:gd name="connsiteY3" fmla="*/ 125384 h 188076"/>
              <a:gd name="connsiteX4" fmla="*/ 773557 w 898941"/>
              <a:gd name="connsiteY4" fmla="*/ 188076 h 188076"/>
              <a:gd name="connsiteX5" fmla="*/ 0 w 898941"/>
              <a:gd name="connsiteY5" fmla="*/ 188076 h 188076"/>
              <a:gd name="connsiteX6" fmla="*/ 0 w 898941"/>
              <a:gd name="connsiteY6" fmla="*/ 62692 h 188076"/>
              <a:gd name="connsiteX0" fmla="*/ 0 w 946566"/>
              <a:gd name="connsiteY0" fmla="*/ 62692 h 188076"/>
              <a:gd name="connsiteX1" fmla="*/ 773557 w 946566"/>
              <a:gd name="connsiteY1" fmla="*/ 62692 h 188076"/>
              <a:gd name="connsiteX2" fmla="*/ 773557 w 946566"/>
              <a:gd name="connsiteY2" fmla="*/ 0 h 188076"/>
              <a:gd name="connsiteX3" fmla="*/ 946566 w 946566"/>
              <a:gd name="connsiteY3" fmla="*/ 185709 h 188076"/>
              <a:gd name="connsiteX4" fmla="*/ 773557 w 946566"/>
              <a:gd name="connsiteY4" fmla="*/ 188076 h 188076"/>
              <a:gd name="connsiteX5" fmla="*/ 0 w 946566"/>
              <a:gd name="connsiteY5" fmla="*/ 188076 h 188076"/>
              <a:gd name="connsiteX6" fmla="*/ 0 w 946566"/>
              <a:gd name="connsiteY6" fmla="*/ 62692 h 188076"/>
              <a:gd name="connsiteX0" fmla="*/ 0 w 984666"/>
              <a:gd name="connsiteY0" fmla="*/ 62692 h 188884"/>
              <a:gd name="connsiteX1" fmla="*/ 773557 w 984666"/>
              <a:gd name="connsiteY1" fmla="*/ 62692 h 188884"/>
              <a:gd name="connsiteX2" fmla="*/ 773557 w 984666"/>
              <a:gd name="connsiteY2" fmla="*/ 0 h 188884"/>
              <a:gd name="connsiteX3" fmla="*/ 984666 w 984666"/>
              <a:gd name="connsiteY3" fmla="*/ 188884 h 188884"/>
              <a:gd name="connsiteX4" fmla="*/ 773557 w 984666"/>
              <a:gd name="connsiteY4" fmla="*/ 188076 h 188884"/>
              <a:gd name="connsiteX5" fmla="*/ 0 w 984666"/>
              <a:gd name="connsiteY5" fmla="*/ 188076 h 188884"/>
              <a:gd name="connsiteX6" fmla="*/ 0 w 984666"/>
              <a:gd name="connsiteY6" fmla="*/ 62692 h 188884"/>
              <a:gd name="connsiteX0" fmla="*/ 0 w 984666"/>
              <a:gd name="connsiteY0" fmla="*/ 62692 h 188884"/>
              <a:gd name="connsiteX1" fmla="*/ 773557 w 984666"/>
              <a:gd name="connsiteY1" fmla="*/ 62692 h 188884"/>
              <a:gd name="connsiteX2" fmla="*/ 773557 w 984666"/>
              <a:gd name="connsiteY2" fmla="*/ 0 h 188884"/>
              <a:gd name="connsiteX3" fmla="*/ 984666 w 984666"/>
              <a:gd name="connsiteY3" fmla="*/ 188884 h 188884"/>
              <a:gd name="connsiteX4" fmla="*/ 0 w 984666"/>
              <a:gd name="connsiteY4" fmla="*/ 188076 h 188884"/>
              <a:gd name="connsiteX5" fmla="*/ 0 w 984666"/>
              <a:gd name="connsiteY5" fmla="*/ 62692 h 188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666" h="188884">
                <a:moveTo>
                  <a:pt x="0" y="62692"/>
                </a:moveTo>
                <a:lnTo>
                  <a:pt x="773557" y="62692"/>
                </a:lnTo>
                <a:lnTo>
                  <a:pt x="773557" y="0"/>
                </a:lnTo>
                <a:lnTo>
                  <a:pt x="984666" y="188884"/>
                </a:lnTo>
                <a:lnTo>
                  <a:pt x="0" y="188076"/>
                </a:lnTo>
                <a:lnTo>
                  <a:pt x="0" y="626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dirty="0">
              <a:cs typeface="+mn-ea"/>
              <a:sym typeface="+mn-lt"/>
            </a:endParaRPr>
          </a:p>
        </p:txBody>
      </p:sp>
      <p:grpSp>
        <p:nvGrpSpPr>
          <p:cNvPr id="25607" name="组合 19">
            <a:extLst>
              <a:ext uri="{FF2B5EF4-FFF2-40B4-BE49-F238E27FC236}">
                <a16:creationId xmlns:a16="http://schemas.microsoft.com/office/drawing/2014/main" id="{BA57967C-4A05-4944-B40E-B260EF62A195}"/>
              </a:ext>
            </a:extLst>
          </p:cNvPr>
          <p:cNvGrpSpPr>
            <a:grpSpLocks/>
          </p:cNvGrpSpPr>
          <p:nvPr/>
        </p:nvGrpSpPr>
        <p:grpSpPr bwMode="auto">
          <a:xfrm>
            <a:off x="895719" y="1043036"/>
            <a:ext cx="1914540" cy="1419848"/>
            <a:chOff x="610021" y="1863010"/>
            <a:chExt cx="1914598" cy="1564313"/>
          </a:xfrm>
        </p:grpSpPr>
        <p:sp>
          <p:nvSpPr>
            <p:cNvPr id="21" name="任意形状 91">
              <a:extLst>
                <a:ext uri="{FF2B5EF4-FFF2-40B4-BE49-F238E27FC236}">
                  <a16:creationId xmlns:a16="http://schemas.microsoft.com/office/drawing/2014/main" id="{3B2E1FEC-FF90-4492-A893-F8DFB2D1CCBA}"/>
                </a:ext>
              </a:extLst>
            </p:cNvPr>
            <p:cNvSpPr/>
            <p:nvPr/>
          </p:nvSpPr>
          <p:spPr>
            <a:xfrm rot="5400000">
              <a:off x="761254" y="1711777"/>
              <a:ext cx="1564313" cy="1866780"/>
            </a:xfrm>
            <a:custGeom>
              <a:avLst/>
              <a:gdLst>
                <a:gd name="connsiteX0" fmla="*/ 0 w 1891525"/>
                <a:gd name="connsiteY0" fmla="*/ 2577760 h 2577760"/>
                <a:gd name="connsiteX1" fmla="*/ 1 w 1891525"/>
                <a:gd name="connsiteY1" fmla="*/ 0 h 2577760"/>
                <a:gd name="connsiteX2" fmla="*/ 1725913 w 1891525"/>
                <a:gd name="connsiteY2" fmla="*/ 0 h 2577760"/>
                <a:gd name="connsiteX3" fmla="*/ 1725913 w 1891525"/>
                <a:gd name="connsiteY3" fmla="*/ 2393936 h 2577760"/>
                <a:gd name="connsiteX4" fmla="*/ 1891525 w 1891525"/>
                <a:gd name="connsiteY4" fmla="*/ 2577760 h 2577760"/>
                <a:gd name="connsiteX5" fmla="*/ 1692492 w 1891525"/>
                <a:gd name="connsiteY5" fmla="*/ 2577760 h 2577760"/>
                <a:gd name="connsiteX6" fmla="*/ 1692492 w 1891525"/>
                <a:gd name="connsiteY6" fmla="*/ 2577760 h 25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525" h="2577760">
                  <a:moveTo>
                    <a:pt x="0" y="2577760"/>
                  </a:moveTo>
                  <a:lnTo>
                    <a:pt x="1" y="0"/>
                  </a:lnTo>
                  <a:lnTo>
                    <a:pt x="1725913" y="0"/>
                  </a:lnTo>
                  <a:lnTo>
                    <a:pt x="1725913" y="2393936"/>
                  </a:lnTo>
                  <a:lnTo>
                    <a:pt x="1891525" y="2577760"/>
                  </a:lnTo>
                  <a:lnTo>
                    <a:pt x="1692492" y="2577760"/>
                  </a:lnTo>
                  <a:lnTo>
                    <a:pt x="1692492" y="2577760"/>
                  </a:lnTo>
                  <a:close/>
                </a:path>
              </a:pathLst>
            </a:custGeom>
            <a:solidFill>
              <a:schemeClr val="bg1"/>
            </a:solidFill>
            <a:ln w="19050">
              <a:gradFill>
                <a:gsLst>
                  <a:gs pos="0">
                    <a:srgbClr val="C00000"/>
                  </a:gs>
                  <a:gs pos="100000">
                    <a:srgbClr val="C00000">
                      <a:alpha val="1400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0F47F52-4D5B-49E5-B01A-FF9D2C11E105}"/>
                </a:ext>
              </a:extLst>
            </p:cNvPr>
            <p:cNvSpPr txBox="1"/>
            <p:nvPr/>
          </p:nvSpPr>
          <p:spPr>
            <a:xfrm>
              <a:off x="624308" y="1891879"/>
              <a:ext cx="1851081" cy="6224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zh-CN" altLang="en-US" sz="1200" spc="300" dirty="0">
                  <a:latin typeface="+mn-lt"/>
                  <a:ea typeface="+mn-ea"/>
                  <a:cs typeface="+mn-ea"/>
                  <a:sym typeface="+mn-lt"/>
                </a:rPr>
                <a:t>模拟信号，只支持语音通话。</a:t>
              </a:r>
              <a:endParaRPr kumimoji="1" lang="zh-CN" altLang="en-US" sz="12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B6B4222-92BE-4B2D-9BA8-402DF572535E}"/>
                </a:ext>
              </a:extLst>
            </p:cNvPr>
            <p:cNvSpPr txBox="1"/>
            <p:nvPr/>
          </p:nvSpPr>
          <p:spPr>
            <a:xfrm>
              <a:off x="2024146" y="2971504"/>
              <a:ext cx="500473" cy="3498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400" b="1" spc="300" dirty="0">
                  <a:gradFill>
                    <a:gsLst>
                      <a:gs pos="0">
                        <a:schemeClr val="tx1"/>
                      </a:gs>
                      <a:gs pos="99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+mn-ea"/>
                  <a:sym typeface="+mn-lt"/>
                </a:rPr>
                <a:t>1G</a:t>
              </a:r>
              <a:endParaRPr kumimoji="1" lang="zh-CN" altLang="en-US" sz="1400" b="1" spc="300" dirty="0">
                <a:gradFill>
                  <a:gsLst>
                    <a:gs pos="0">
                      <a:schemeClr val="tx1"/>
                    </a:gs>
                    <a:gs pos="99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5608" name="组合 23">
            <a:extLst>
              <a:ext uri="{FF2B5EF4-FFF2-40B4-BE49-F238E27FC236}">
                <a16:creationId xmlns:a16="http://schemas.microsoft.com/office/drawing/2014/main" id="{E5DBB059-BC47-4722-820E-A72C908828F2}"/>
              </a:ext>
            </a:extLst>
          </p:cNvPr>
          <p:cNvGrpSpPr>
            <a:grpSpLocks/>
          </p:cNvGrpSpPr>
          <p:nvPr/>
        </p:nvGrpSpPr>
        <p:grpSpPr bwMode="auto">
          <a:xfrm>
            <a:off x="5519738" y="1046163"/>
            <a:ext cx="1978025" cy="1376362"/>
            <a:chOff x="5821695" y="1863010"/>
            <a:chExt cx="1977116" cy="1564313"/>
          </a:xfrm>
        </p:grpSpPr>
        <p:sp>
          <p:nvSpPr>
            <p:cNvPr id="25" name="任意形状 92">
              <a:extLst>
                <a:ext uri="{FF2B5EF4-FFF2-40B4-BE49-F238E27FC236}">
                  <a16:creationId xmlns:a16="http://schemas.microsoft.com/office/drawing/2014/main" id="{98D7F592-5A2C-4635-83B7-8BDF2F220692}"/>
                </a:ext>
              </a:extLst>
            </p:cNvPr>
            <p:cNvSpPr/>
            <p:nvPr/>
          </p:nvSpPr>
          <p:spPr>
            <a:xfrm rot="5400000">
              <a:off x="5972928" y="1711777"/>
              <a:ext cx="1564313" cy="1866780"/>
            </a:xfrm>
            <a:custGeom>
              <a:avLst/>
              <a:gdLst>
                <a:gd name="connsiteX0" fmla="*/ 0 w 1891525"/>
                <a:gd name="connsiteY0" fmla="*/ 2577760 h 2577760"/>
                <a:gd name="connsiteX1" fmla="*/ 1 w 1891525"/>
                <a:gd name="connsiteY1" fmla="*/ 0 h 2577760"/>
                <a:gd name="connsiteX2" fmla="*/ 1725913 w 1891525"/>
                <a:gd name="connsiteY2" fmla="*/ 0 h 2577760"/>
                <a:gd name="connsiteX3" fmla="*/ 1725913 w 1891525"/>
                <a:gd name="connsiteY3" fmla="*/ 2393936 h 2577760"/>
                <a:gd name="connsiteX4" fmla="*/ 1891525 w 1891525"/>
                <a:gd name="connsiteY4" fmla="*/ 2577760 h 2577760"/>
                <a:gd name="connsiteX5" fmla="*/ 1692492 w 1891525"/>
                <a:gd name="connsiteY5" fmla="*/ 2577760 h 2577760"/>
                <a:gd name="connsiteX6" fmla="*/ 1692492 w 1891525"/>
                <a:gd name="connsiteY6" fmla="*/ 2577760 h 25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525" h="2577760">
                  <a:moveTo>
                    <a:pt x="0" y="2577760"/>
                  </a:moveTo>
                  <a:lnTo>
                    <a:pt x="1" y="0"/>
                  </a:lnTo>
                  <a:lnTo>
                    <a:pt x="1725913" y="0"/>
                  </a:lnTo>
                  <a:lnTo>
                    <a:pt x="1725913" y="2393936"/>
                  </a:lnTo>
                  <a:lnTo>
                    <a:pt x="1891525" y="2577760"/>
                  </a:lnTo>
                  <a:lnTo>
                    <a:pt x="1692492" y="2577760"/>
                  </a:lnTo>
                  <a:lnTo>
                    <a:pt x="1692492" y="2577760"/>
                  </a:lnTo>
                  <a:close/>
                </a:path>
              </a:pathLst>
            </a:custGeom>
            <a:solidFill>
              <a:schemeClr val="bg1"/>
            </a:solidFill>
            <a:ln w="19050">
              <a:gradFill>
                <a:gsLst>
                  <a:gs pos="0">
                    <a:srgbClr val="C00000"/>
                  </a:gs>
                  <a:gs pos="100000">
                    <a:srgbClr val="C00000">
                      <a:alpha val="1400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FA99B80-27A8-4FF1-8BD0-7AEBB37B6492}"/>
                </a:ext>
              </a:extLst>
            </p:cNvPr>
            <p:cNvSpPr txBox="1"/>
            <p:nvPr/>
          </p:nvSpPr>
          <p:spPr>
            <a:xfrm>
              <a:off x="5829628" y="1881053"/>
              <a:ext cx="1866042" cy="14416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 eaLnBrk="1" hangingPunct="1">
                <a:lnSpc>
                  <a:spcPct val="130000"/>
                </a:lnSpc>
                <a:defRPr/>
              </a:pPr>
              <a:r>
                <a:rPr lang="zh-CN" altLang="en-US" sz="1200" spc="300" dirty="0">
                  <a:latin typeface="+mn-lt"/>
                  <a:ea typeface="+mn-ea"/>
                  <a:cs typeface="+mn-ea"/>
                  <a:sym typeface="+mn-lt"/>
                </a:rPr>
                <a:t>提高数据传输速率的同时降低了传输时延，提出三大场景</a:t>
              </a:r>
              <a:r>
                <a:rPr lang="en-US" altLang="zh-CN" sz="1200" spc="300" dirty="0">
                  <a:latin typeface="+mn-lt"/>
                  <a:ea typeface="+mn-ea"/>
                  <a:cs typeface="+mn-ea"/>
                  <a:sym typeface="+mn-lt"/>
                </a:rPr>
                <a:t>:</a:t>
              </a:r>
              <a:r>
                <a:rPr lang="en-US" altLang="zh-CN" sz="1200" spc="300" dirty="0" err="1">
                  <a:latin typeface="+mn-lt"/>
                  <a:ea typeface="+mn-ea"/>
                  <a:cs typeface="+mn-ea"/>
                  <a:sym typeface="+mn-lt"/>
                </a:rPr>
                <a:t>eMBB</a:t>
              </a:r>
              <a:r>
                <a:rPr lang="en-US" altLang="zh-CN" sz="1200" spc="300" dirty="0"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lang="en-US" altLang="zh-CN" sz="1200" spc="300" dirty="0" err="1">
                  <a:latin typeface="+mn-lt"/>
                  <a:ea typeface="+mn-ea"/>
                  <a:cs typeface="+mn-ea"/>
                  <a:sym typeface="+mn-lt"/>
                </a:rPr>
                <a:t>uRLLC</a:t>
              </a:r>
              <a:r>
                <a:rPr lang="en-US" altLang="zh-CN" sz="1200" spc="300" dirty="0">
                  <a:latin typeface="+mn-lt"/>
                  <a:ea typeface="+mn-ea"/>
                  <a:cs typeface="+mn-ea"/>
                  <a:sym typeface="+mn-lt"/>
                </a:rPr>
                <a:t>,</a:t>
              </a:r>
              <a:r>
                <a:rPr lang="zh-CN" altLang="en-US" sz="1200" spc="300" dirty="0">
                  <a:latin typeface="+mn-lt"/>
                  <a:ea typeface="+mn-ea"/>
                  <a:cs typeface="+mn-ea"/>
                  <a:sym typeface="+mn-lt"/>
                </a:rPr>
                <a:t>和</a:t>
              </a:r>
              <a:r>
                <a:rPr lang="en-US" altLang="zh-CN" sz="1200" spc="300" dirty="0" err="1">
                  <a:latin typeface="+mn-lt"/>
                  <a:ea typeface="+mn-ea"/>
                  <a:cs typeface="+mn-ea"/>
                  <a:sym typeface="+mn-lt"/>
                </a:rPr>
                <a:t>mMTC</a:t>
              </a:r>
              <a:endParaRPr kumimoji="1" lang="zh-CN" altLang="en-US" sz="12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85EB6BD-B081-4290-8970-627036747700}"/>
                </a:ext>
              </a:extLst>
            </p:cNvPr>
            <p:cNvSpPr txBox="1"/>
            <p:nvPr/>
          </p:nvSpPr>
          <p:spPr>
            <a:xfrm>
              <a:off x="7298353" y="2976944"/>
              <a:ext cx="500458" cy="349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400" b="1" spc="300" dirty="0">
                  <a:gradFill>
                    <a:gsLst>
                      <a:gs pos="0">
                        <a:schemeClr val="tx1"/>
                      </a:gs>
                      <a:gs pos="99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+mn-ea"/>
                  <a:sym typeface="+mn-lt"/>
                </a:rPr>
                <a:t>5G</a:t>
              </a:r>
              <a:endParaRPr kumimoji="1" lang="zh-CN" altLang="en-US" sz="1400" b="1" spc="300" dirty="0">
                <a:gradFill>
                  <a:gsLst>
                    <a:gs pos="0">
                      <a:schemeClr val="tx1"/>
                    </a:gs>
                    <a:gs pos="99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5609" name="组合 27">
            <a:extLst>
              <a:ext uri="{FF2B5EF4-FFF2-40B4-BE49-F238E27FC236}">
                <a16:creationId xmlns:a16="http://schemas.microsoft.com/office/drawing/2014/main" id="{67D31C02-25D2-4F85-9829-98583B0362B7}"/>
              </a:ext>
            </a:extLst>
          </p:cNvPr>
          <p:cNvGrpSpPr>
            <a:grpSpLocks/>
          </p:cNvGrpSpPr>
          <p:nvPr/>
        </p:nvGrpSpPr>
        <p:grpSpPr bwMode="auto">
          <a:xfrm>
            <a:off x="1830388" y="2860675"/>
            <a:ext cx="1906572" cy="1111250"/>
            <a:chOff x="1908236" y="3864403"/>
            <a:chExt cx="1906516" cy="1564316"/>
          </a:xfrm>
        </p:grpSpPr>
        <p:sp>
          <p:nvSpPr>
            <p:cNvPr id="29" name="任意形状 94">
              <a:extLst>
                <a:ext uri="{FF2B5EF4-FFF2-40B4-BE49-F238E27FC236}">
                  <a16:creationId xmlns:a16="http://schemas.microsoft.com/office/drawing/2014/main" id="{55A09002-2DCA-457B-AAEA-9299E8639E4C}"/>
                </a:ext>
              </a:extLst>
            </p:cNvPr>
            <p:cNvSpPr/>
            <p:nvPr/>
          </p:nvSpPr>
          <p:spPr>
            <a:xfrm rot="5400000" flipH="1">
              <a:off x="2059708" y="3713171"/>
              <a:ext cx="1564316" cy="1866780"/>
            </a:xfrm>
            <a:custGeom>
              <a:avLst/>
              <a:gdLst>
                <a:gd name="connsiteX0" fmla="*/ 0 w 1891525"/>
                <a:gd name="connsiteY0" fmla="*/ 2577760 h 2577760"/>
                <a:gd name="connsiteX1" fmla="*/ 1 w 1891525"/>
                <a:gd name="connsiteY1" fmla="*/ 0 h 2577760"/>
                <a:gd name="connsiteX2" fmla="*/ 1725913 w 1891525"/>
                <a:gd name="connsiteY2" fmla="*/ 0 h 2577760"/>
                <a:gd name="connsiteX3" fmla="*/ 1725913 w 1891525"/>
                <a:gd name="connsiteY3" fmla="*/ 2393936 h 2577760"/>
                <a:gd name="connsiteX4" fmla="*/ 1891525 w 1891525"/>
                <a:gd name="connsiteY4" fmla="*/ 2577760 h 2577760"/>
                <a:gd name="connsiteX5" fmla="*/ 1692492 w 1891525"/>
                <a:gd name="connsiteY5" fmla="*/ 2577760 h 2577760"/>
                <a:gd name="connsiteX6" fmla="*/ 1692492 w 1891525"/>
                <a:gd name="connsiteY6" fmla="*/ 2577760 h 25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525" h="2577760">
                  <a:moveTo>
                    <a:pt x="0" y="2577760"/>
                  </a:moveTo>
                  <a:lnTo>
                    <a:pt x="1" y="0"/>
                  </a:lnTo>
                  <a:lnTo>
                    <a:pt x="1725913" y="0"/>
                  </a:lnTo>
                  <a:lnTo>
                    <a:pt x="1725913" y="2393936"/>
                  </a:lnTo>
                  <a:lnTo>
                    <a:pt x="1891525" y="2577760"/>
                  </a:lnTo>
                  <a:lnTo>
                    <a:pt x="1692492" y="2577760"/>
                  </a:lnTo>
                  <a:lnTo>
                    <a:pt x="1692492" y="2577760"/>
                  </a:lnTo>
                  <a:close/>
                </a:path>
              </a:pathLst>
            </a:custGeom>
            <a:solidFill>
              <a:schemeClr val="bg1"/>
            </a:solidFill>
            <a:ln w="19050">
              <a:gradFill>
                <a:gsLst>
                  <a:gs pos="0">
                    <a:srgbClr val="C00000"/>
                  </a:gs>
                  <a:gs pos="100000">
                    <a:srgbClr val="C00000">
                      <a:alpha val="1400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6849A71-498E-4F84-B582-CE453D18B1BA}"/>
                </a:ext>
              </a:extLst>
            </p:cNvPr>
            <p:cNvSpPr txBox="1"/>
            <p:nvPr/>
          </p:nvSpPr>
          <p:spPr>
            <a:xfrm>
              <a:off x="3314309" y="3984768"/>
              <a:ext cx="500443" cy="4332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400" b="1" spc="300" dirty="0">
                  <a:gradFill>
                    <a:gsLst>
                      <a:gs pos="0">
                        <a:schemeClr val="tx1"/>
                      </a:gs>
                      <a:gs pos="99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+mn-ea"/>
                  <a:sym typeface="+mn-lt"/>
                </a:rPr>
                <a:t>2G</a:t>
              </a:r>
              <a:endParaRPr kumimoji="1" lang="zh-CN" altLang="en-US" sz="1400" b="1" spc="300" dirty="0">
                <a:gradFill>
                  <a:gsLst>
                    <a:gs pos="0">
                      <a:schemeClr val="tx1"/>
                    </a:gs>
                    <a:gs pos="99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7393EF-7504-4E37-BFD8-0F83CFF5A427}"/>
                </a:ext>
              </a:extLst>
            </p:cNvPr>
            <p:cNvSpPr txBox="1"/>
            <p:nvPr/>
          </p:nvSpPr>
          <p:spPr>
            <a:xfrm>
              <a:off x="1908236" y="4199614"/>
              <a:ext cx="1862082" cy="111040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ts val="600"/>
                </a:spcBef>
                <a:defRPr/>
              </a:pPr>
              <a:r>
                <a:rPr lang="zh-CN" altLang="en-US" sz="1200" spc="300" dirty="0">
                  <a:latin typeface="+mn-lt"/>
                  <a:ea typeface="+mn-ea"/>
                  <a:cs typeface="+mn-ea"/>
                  <a:sym typeface="+mn-lt"/>
                </a:rPr>
                <a:t>从模拟转为数字，增加了短信业务和低速的数据业务。</a:t>
              </a:r>
              <a:endParaRPr lang="en-US" altLang="zh-CN" sz="12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5610" name="组合 31">
            <a:extLst>
              <a:ext uri="{FF2B5EF4-FFF2-40B4-BE49-F238E27FC236}">
                <a16:creationId xmlns:a16="http://schemas.microsoft.com/office/drawing/2014/main" id="{768D4189-22AB-4E20-B3D9-9477D93BCC1D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2860675"/>
            <a:ext cx="1868487" cy="1111250"/>
            <a:chOff x="4514625" y="3864403"/>
            <a:chExt cx="1868572" cy="1564316"/>
          </a:xfrm>
        </p:grpSpPr>
        <p:sp>
          <p:nvSpPr>
            <p:cNvPr id="33" name="任意形状 95">
              <a:extLst>
                <a:ext uri="{FF2B5EF4-FFF2-40B4-BE49-F238E27FC236}">
                  <a16:creationId xmlns:a16="http://schemas.microsoft.com/office/drawing/2014/main" id="{8CD6435B-440E-4D2C-B4BE-4DAA1A485547}"/>
                </a:ext>
              </a:extLst>
            </p:cNvPr>
            <p:cNvSpPr/>
            <p:nvPr/>
          </p:nvSpPr>
          <p:spPr>
            <a:xfrm rot="5400000" flipH="1">
              <a:off x="4667649" y="3713171"/>
              <a:ext cx="1564316" cy="1866780"/>
            </a:xfrm>
            <a:custGeom>
              <a:avLst/>
              <a:gdLst>
                <a:gd name="connsiteX0" fmla="*/ 0 w 1891525"/>
                <a:gd name="connsiteY0" fmla="*/ 2577760 h 2577760"/>
                <a:gd name="connsiteX1" fmla="*/ 1 w 1891525"/>
                <a:gd name="connsiteY1" fmla="*/ 0 h 2577760"/>
                <a:gd name="connsiteX2" fmla="*/ 1725913 w 1891525"/>
                <a:gd name="connsiteY2" fmla="*/ 0 h 2577760"/>
                <a:gd name="connsiteX3" fmla="*/ 1725913 w 1891525"/>
                <a:gd name="connsiteY3" fmla="*/ 2393936 h 2577760"/>
                <a:gd name="connsiteX4" fmla="*/ 1891525 w 1891525"/>
                <a:gd name="connsiteY4" fmla="*/ 2577760 h 2577760"/>
                <a:gd name="connsiteX5" fmla="*/ 1692492 w 1891525"/>
                <a:gd name="connsiteY5" fmla="*/ 2577760 h 2577760"/>
                <a:gd name="connsiteX6" fmla="*/ 1692492 w 1891525"/>
                <a:gd name="connsiteY6" fmla="*/ 2577760 h 257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525" h="2577760">
                  <a:moveTo>
                    <a:pt x="0" y="2577760"/>
                  </a:moveTo>
                  <a:lnTo>
                    <a:pt x="1" y="0"/>
                  </a:lnTo>
                  <a:lnTo>
                    <a:pt x="1725913" y="0"/>
                  </a:lnTo>
                  <a:lnTo>
                    <a:pt x="1725913" y="2393936"/>
                  </a:lnTo>
                  <a:lnTo>
                    <a:pt x="1891525" y="2577760"/>
                  </a:lnTo>
                  <a:lnTo>
                    <a:pt x="1692492" y="2577760"/>
                  </a:lnTo>
                  <a:lnTo>
                    <a:pt x="1692492" y="2577760"/>
                  </a:lnTo>
                  <a:close/>
                </a:path>
              </a:pathLst>
            </a:custGeom>
            <a:solidFill>
              <a:schemeClr val="bg1"/>
            </a:solidFill>
            <a:ln w="19050">
              <a:gradFill>
                <a:gsLst>
                  <a:gs pos="0">
                    <a:srgbClr val="C00000"/>
                  </a:gs>
                  <a:gs pos="100000">
                    <a:srgbClr val="C00000">
                      <a:alpha val="14000"/>
                    </a:srgbClr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66EBB15-5118-48BD-B9AC-06EBEE4F40FA}"/>
                </a:ext>
              </a:extLst>
            </p:cNvPr>
            <p:cNvSpPr txBox="1"/>
            <p:nvPr/>
          </p:nvSpPr>
          <p:spPr>
            <a:xfrm>
              <a:off x="4514625" y="4297942"/>
              <a:ext cx="1868572" cy="111040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just">
                <a:lnSpc>
                  <a:spcPct val="130000"/>
                </a:lnSpc>
                <a:defRPr/>
              </a:pPr>
              <a:r>
                <a:rPr lang="zh-CN" altLang="en-US" sz="1200" spc="300" dirty="0">
                  <a:latin typeface="+mn-lt"/>
                  <a:ea typeface="+mn-ea"/>
                  <a:cs typeface="+mn-ea"/>
                  <a:sym typeface="+mn-lt"/>
                </a:rPr>
                <a:t>进一步提升数据速率，支持超清视频在线观看。</a:t>
              </a:r>
              <a:endParaRPr lang="en-US" altLang="zh-CN" sz="1200" spc="3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8FAED32-EB5F-459F-A6EA-DFB2B9A0296B}"/>
                </a:ext>
              </a:extLst>
            </p:cNvPr>
            <p:cNvSpPr txBox="1"/>
            <p:nvPr/>
          </p:nvSpPr>
          <p:spPr>
            <a:xfrm>
              <a:off x="5864255" y="3952120"/>
              <a:ext cx="500481" cy="4332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400" b="1" spc="300" dirty="0">
                  <a:gradFill>
                    <a:gsLst>
                      <a:gs pos="0">
                        <a:schemeClr val="tx1"/>
                      </a:gs>
                      <a:gs pos="99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+mn-ea"/>
                  <a:sym typeface="+mn-lt"/>
                </a:rPr>
                <a:t>4G</a:t>
              </a:r>
              <a:endParaRPr kumimoji="1" lang="zh-CN" altLang="en-US" sz="1400" b="1" spc="300" dirty="0">
                <a:gradFill>
                  <a:gsLst>
                    <a:gs pos="0">
                      <a:schemeClr val="tx1"/>
                    </a:gs>
                    <a:gs pos="99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B9F56E23-B900-4C72-895D-F71769052132}"/>
              </a:ext>
            </a:extLst>
          </p:cNvPr>
          <p:cNvSpPr txBox="1"/>
          <p:nvPr/>
        </p:nvSpPr>
        <p:spPr>
          <a:xfrm>
            <a:off x="6669088" y="3078163"/>
            <a:ext cx="1868487" cy="306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defRPr/>
            </a:pPr>
            <a:endParaRPr kumimoji="1" lang="zh-CN" altLang="en-US" sz="1200" spc="3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2" name="文本框 40">
            <a:extLst>
              <a:ext uri="{FF2B5EF4-FFF2-40B4-BE49-F238E27FC236}">
                <a16:creationId xmlns:a16="http://schemas.microsoft.com/office/drawing/2014/main" id="{75563D06-F4A3-4C1B-AB5C-37C1138A1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783" y="4321162"/>
            <a:ext cx="46386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虽然传统地面通信网络在容量、速率已有很大提升， 但仍在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覆盖性、网络灵活性和服务定制化</a:t>
            </a:r>
            <a:r>
              <a:rPr lang="zh-CN" altLang="en-US" sz="18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等方面存在不足。</a:t>
            </a:r>
            <a:endParaRPr lang="en-US" altLang="zh-CN" sz="18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72250741-38AA-4656-AEF0-3066DBB206BB}"/>
              </a:ext>
            </a:extLst>
          </p:cNvPr>
          <p:cNvSpPr/>
          <p:nvPr/>
        </p:nvSpPr>
        <p:spPr>
          <a:xfrm>
            <a:off x="448855" y="4049619"/>
            <a:ext cx="2651387" cy="2443890"/>
          </a:xfrm>
          <a:prstGeom prst="ellipse">
            <a:avLst/>
          </a:prstGeom>
          <a:blipFill dpi="0" rotWithShape="1">
            <a:blip r:embed="rId4"/>
            <a:srcRect/>
            <a:stretch>
              <a:fillRect l="-4971" r="-4971"/>
            </a:stretch>
          </a:blipFill>
          <a:ln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190B3F-13CE-2632-37CB-BDAE8A82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2A7780-066B-434E-6A50-90447CC67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514"/>
          <a:stretch/>
        </p:blipFill>
        <p:spPr>
          <a:xfrm>
            <a:off x="1729526" y="2433573"/>
            <a:ext cx="5759748" cy="25922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8A8A35-5210-0B63-59D6-471169CFC4BD}"/>
              </a:ext>
            </a:extLst>
          </p:cNvPr>
          <p:cNvSpPr txBox="1"/>
          <p:nvPr/>
        </p:nvSpPr>
        <p:spPr>
          <a:xfrm>
            <a:off x="107504" y="980728"/>
            <a:ext cx="4174250" cy="116955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/>
              <a:t>Feature vector: </a:t>
            </a:r>
          </a:p>
          <a:p>
            <a:r>
              <a:rPr lang="zh-CN" altLang="en-US" sz="1400" dirty="0"/>
              <a:t>computing resources</a:t>
            </a:r>
            <a:endParaRPr lang="en-US" altLang="zh-CN" sz="1400" dirty="0"/>
          </a:p>
          <a:p>
            <a:r>
              <a:rPr lang="zh-CN" altLang="en-US" sz="1400" dirty="0"/>
              <a:t>sum of connected link bandwidth</a:t>
            </a:r>
            <a:endParaRPr lang="en-US" altLang="zh-CN" sz="1400" dirty="0"/>
          </a:p>
          <a:p>
            <a:r>
              <a:rPr lang="zh-CN" altLang="en-US" sz="1400" dirty="0"/>
              <a:t>sum of connected link delay</a:t>
            </a:r>
            <a:endParaRPr lang="en-US" altLang="zh-CN" sz="1400" dirty="0"/>
          </a:p>
          <a:p>
            <a:r>
              <a:rPr lang="zh-CN" altLang="en-US" sz="1400" dirty="0"/>
              <a:t>average distance to other non embedded nodes</a:t>
            </a: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3C0CE2CB-0F4B-EB3E-B3A4-9FF3DAB16EEB}"/>
              </a:ext>
            </a:extLst>
          </p:cNvPr>
          <p:cNvCxnSpPr>
            <a:cxnSpLocks/>
          </p:cNvCxnSpPr>
          <p:nvPr/>
        </p:nvCxnSpPr>
        <p:spPr>
          <a:xfrm rot="10800000">
            <a:off x="762502" y="2160966"/>
            <a:ext cx="1458588" cy="1339472"/>
          </a:xfrm>
          <a:prstGeom prst="bentConnector3">
            <a:avLst>
              <a:gd name="adj1" fmla="val 9963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27F5226-B762-6FB9-7FBA-2A76A65847DD}"/>
              </a:ext>
            </a:extLst>
          </p:cNvPr>
          <p:cNvSpPr/>
          <p:nvPr/>
        </p:nvSpPr>
        <p:spPr>
          <a:xfrm>
            <a:off x="3209123" y="2618287"/>
            <a:ext cx="849620" cy="24598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8B32F0-6954-F23E-D6C8-BC84C862D87A}"/>
              </a:ext>
            </a:extLst>
          </p:cNvPr>
          <p:cNvSpPr/>
          <p:nvPr/>
        </p:nvSpPr>
        <p:spPr>
          <a:xfrm>
            <a:off x="4188841" y="2620556"/>
            <a:ext cx="849620" cy="24598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18FD68B-301C-3C2F-71F0-3348B1C00ADC}"/>
              </a:ext>
            </a:extLst>
          </p:cNvPr>
          <p:cNvSpPr/>
          <p:nvPr/>
        </p:nvSpPr>
        <p:spPr>
          <a:xfrm>
            <a:off x="2221090" y="2618508"/>
            <a:ext cx="849620" cy="24598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04B59FB-0BEF-6592-96C4-0DF90C232B72}"/>
              </a:ext>
            </a:extLst>
          </p:cNvPr>
          <p:cNvSpPr txBox="1"/>
          <p:nvPr/>
        </p:nvSpPr>
        <p:spPr>
          <a:xfrm>
            <a:off x="323528" y="5660276"/>
            <a:ext cx="3095237" cy="30777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+mj-ea"/>
                <a:ea typeface="+mj-ea"/>
              </a:rPr>
              <a:t>卷积层：抽象整合节点所拥有的资源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1F64930-362C-C349-1D41-17CAA43769E1}"/>
              </a:ext>
            </a:extLst>
          </p:cNvPr>
          <p:cNvSpPr txBox="1"/>
          <p:nvPr/>
        </p:nvSpPr>
        <p:spPr>
          <a:xfrm>
            <a:off x="4582700" y="1850694"/>
            <a:ext cx="3312368" cy="30777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+mj-ea"/>
                <a:ea typeface="+mj-ea"/>
              </a:rPr>
              <a:t>通过</a:t>
            </a:r>
            <a:r>
              <a:rPr lang="en-US" altLang="zh-CN" sz="1400" b="1" dirty="0" err="1">
                <a:latin typeface="+mj-ea"/>
                <a:ea typeface="+mj-ea"/>
              </a:rPr>
              <a:t>softmax</a:t>
            </a:r>
            <a:r>
              <a:rPr lang="zh-CN" altLang="en-US" sz="1400" b="1" dirty="0">
                <a:latin typeface="+mj-ea"/>
                <a:ea typeface="+mj-ea"/>
              </a:rPr>
              <a:t>计算概率各点的部署概率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C31B7D-D6EF-7661-B78E-5D8C3247458F}"/>
              </a:ext>
            </a:extLst>
          </p:cNvPr>
          <p:cNvSpPr txBox="1"/>
          <p:nvPr/>
        </p:nvSpPr>
        <p:spPr>
          <a:xfrm>
            <a:off x="4058743" y="5659142"/>
            <a:ext cx="2522854" cy="30777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+mj-ea"/>
                <a:ea typeface="+mj-ea"/>
              </a:rPr>
              <a:t>过滤计算资源达到上限的节点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1A384B6-D374-5317-56FB-B5DF777C7ADF}"/>
              </a:ext>
            </a:extLst>
          </p:cNvPr>
          <p:cNvSpPr txBox="1"/>
          <p:nvPr/>
        </p:nvSpPr>
        <p:spPr>
          <a:xfrm>
            <a:off x="7838040" y="2509369"/>
            <a:ext cx="406367" cy="2677656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+mj-ea"/>
                <a:ea typeface="+mj-ea"/>
              </a:rPr>
              <a:t>输出最终该节点的部署概率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E80B107-3ADD-D67B-7BC8-DF98DE9E3BF1}"/>
              </a:ext>
            </a:extLst>
          </p:cNvPr>
          <p:cNvSpPr/>
          <p:nvPr/>
        </p:nvSpPr>
        <p:spPr>
          <a:xfrm>
            <a:off x="5181062" y="2618287"/>
            <a:ext cx="849620" cy="245982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A05FF6ED-574C-21C4-D96F-EF0EFFB1253D}"/>
              </a:ext>
            </a:extLst>
          </p:cNvPr>
          <p:cNvCxnSpPr>
            <a:cxnSpLocks/>
          </p:cNvCxnSpPr>
          <p:nvPr/>
        </p:nvCxnSpPr>
        <p:spPr>
          <a:xfrm flipH="1">
            <a:off x="1871146" y="5078108"/>
            <a:ext cx="1762787" cy="5467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096C624-84E0-0AD2-DE65-8AD9D0CD34F8}"/>
              </a:ext>
            </a:extLst>
          </p:cNvPr>
          <p:cNvCxnSpPr>
            <a:cxnSpLocks/>
          </p:cNvCxnSpPr>
          <p:nvPr/>
        </p:nvCxnSpPr>
        <p:spPr>
          <a:xfrm flipH="1">
            <a:off x="5289911" y="5095262"/>
            <a:ext cx="336021" cy="5295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D15C28B8-F2F8-D98B-2AE5-C15D96798D0A}"/>
              </a:ext>
            </a:extLst>
          </p:cNvPr>
          <p:cNvCxnSpPr>
            <a:cxnSpLocks/>
          </p:cNvCxnSpPr>
          <p:nvPr/>
        </p:nvCxnSpPr>
        <p:spPr>
          <a:xfrm flipV="1">
            <a:off x="4609400" y="2203952"/>
            <a:ext cx="1659197" cy="4055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箭头: 右 51">
            <a:extLst>
              <a:ext uri="{FF2B5EF4-FFF2-40B4-BE49-F238E27FC236}">
                <a16:creationId xmlns:a16="http://schemas.microsoft.com/office/drawing/2014/main" id="{EDE91CE5-35B3-ECF4-F071-71EB30EBF08F}"/>
              </a:ext>
            </a:extLst>
          </p:cNvPr>
          <p:cNvSpPr/>
          <p:nvPr/>
        </p:nvSpPr>
        <p:spPr>
          <a:xfrm>
            <a:off x="7020272" y="3429000"/>
            <a:ext cx="817769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260A871B-3231-B0CD-9696-63D58C2AE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93" y="6026630"/>
            <a:ext cx="1971105" cy="34000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A4738B4-59B9-C311-4D69-67BC214345B8}"/>
              </a:ext>
            </a:extLst>
          </p:cNvPr>
          <p:cNvSpPr txBox="1"/>
          <p:nvPr/>
        </p:nvSpPr>
        <p:spPr>
          <a:xfrm>
            <a:off x="3837752" y="5108933"/>
            <a:ext cx="2522854" cy="307777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Policy Network</a:t>
            </a:r>
            <a:endParaRPr lang="zh-CN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679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FFD9EA-BE01-7B59-E3EF-5D2AF3061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2536" y="1052736"/>
            <a:ext cx="1584176" cy="45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算法流程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18BC98-0721-E97E-740B-CC59949BF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22" y="1916832"/>
            <a:ext cx="4312589" cy="37444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DB14FD9-2C99-D1EA-FC33-516B54D61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806" y="1871112"/>
            <a:ext cx="4608512" cy="26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08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FFD9EA-BE01-7B59-E3EF-5D2AF3061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528" y="843440"/>
            <a:ext cx="1584176" cy="45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参数设置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10B6E3-0B09-71A7-0590-B0F8EA4B5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780" y="843440"/>
            <a:ext cx="3960440" cy="57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4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FFD9EA-BE01-7B59-E3EF-5D2AF3061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2536" y="844580"/>
            <a:ext cx="3456384" cy="45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仿真结果分析：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971FB8-B16B-69B4-CD02-50D1D69ABE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0"/>
          <a:stretch/>
        </p:blipFill>
        <p:spPr>
          <a:xfrm>
            <a:off x="18256" y="1301899"/>
            <a:ext cx="9125744" cy="29191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9A4A6E-D208-F977-4BC2-4A328ADD7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483" y="4275688"/>
            <a:ext cx="5400600" cy="21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97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1D0491-6591-E421-0444-76DF68BEA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" y="116632"/>
            <a:ext cx="4535685" cy="30922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57C03AC-7299-C1D0-320F-13FC1DFBA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412" y="116631"/>
            <a:ext cx="4470078" cy="30922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51CE3E-A25C-E74E-4128-CC36B7A3B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02184"/>
            <a:ext cx="4427984" cy="28044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1D6C2FF-5901-9922-6EF5-C4A258516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4459464"/>
            <a:ext cx="34879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延迟要求提高，三个不同的指标都基本呈下降趋势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188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a2">
            <a:extLst>
              <a:ext uri="{FF2B5EF4-FFF2-40B4-BE49-F238E27FC236}">
                <a16:creationId xmlns:a16="http://schemas.microsoft.com/office/drawing/2014/main" id="{653E88E3-A987-151C-C5AF-0BD56666C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472C8-BD74-450E-A275-148A601C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41FBE0-B953-F580-3BBA-2B6CF02E9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363"/>
          <a:stretch/>
        </p:blipFill>
        <p:spPr>
          <a:xfrm>
            <a:off x="0" y="1223814"/>
            <a:ext cx="8856342" cy="34512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9C4B26-F88F-8BFD-BD0E-48CE6B680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5108022"/>
            <a:ext cx="6048672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+mn-lt"/>
                <a:ea typeface="+mn-ea"/>
                <a:cs typeface="+mn-ea"/>
                <a:sym typeface="+mn-lt"/>
              </a:rPr>
              <a:t>Fig. 8 Comparison results with benchmark algorithms</a:t>
            </a:r>
          </a:p>
        </p:txBody>
      </p:sp>
    </p:spTree>
    <p:extLst>
      <p:ext uri="{BB962C8B-B14F-4D97-AF65-F5344CB8AC3E}">
        <p14:creationId xmlns:p14="http://schemas.microsoft.com/office/powerpoint/2010/main" val="210087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a2">
            <a:extLst>
              <a:ext uri="{FF2B5EF4-FFF2-40B4-BE49-F238E27FC236}">
                <a16:creationId xmlns:a16="http://schemas.microsoft.com/office/drawing/2014/main" id="{022C0CD3-AD46-79BA-9577-59218133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2">
            <a:extLst>
              <a:ext uri="{FF2B5EF4-FFF2-40B4-BE49-F238E27FC236}">
                <a16:creationId xmlns:a16="http://schemas.microsoft.com/office/drawing/2014/main" id="{3968BA0B-4512-43AC-A4E4-DDDC9B4D7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39700"/>
            <a:ext cx="38989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060" name="文本框 4">
            <a:extLst>
              <a:ext uri="{FF2B5EF4-FFF2-40B4-BE49-F238E27FC236}">
                <a16:creationId xmlns:a16="http://schemas.microsoft.com/office/drawing/2014/main" id="{210B8CD0-A783-40BE-BE14-4E464AE40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3" y="1135063"/>
            <a:ext cx="4529137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406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等线" panose="02010600030101010101" pitchFamily="2" charset="-122"/>
                <a:sym typeface="+mn-lt"/>
              </a:rPr>
              <a:t>吴申：</a:t>
            </a:r>
            <a:endParaRPr lang="en-US" altLang="zh-CN" sz="1800" b="1" dirty="0">
              <a:solidFill>
                <a:srgbClr val="000000"/>
              </a:solidFill>
              <a:latin typeface="微软雅黑" panose="020B0503020204020204" pitchFamily="34" charset="-122"/>
              <a:ea typeface="等线" panose="02010600030101010101" pitchFamily="2" charset="-122"/>
              <a:sym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论文规划与进展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本周完成了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AI-enabled key technology for UAV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里的三个子章节。</a:t>
            </a:r>
            <a:endParaRPr lang="en-US" altLang="zh-CN" sz="140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下周计划完成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UAV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的应用场景以及</a:t>
            </a:r>
            <a:r>
              <a:rPr lang="en-US" altLang="zh-CN" sz="14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Task and methods in AI-enabled UAV-IoT</a:t>
            </a:r>
            <a:r>
              <a:rPr lang="zh-CN" altLang="en-US" sz="1400" dirty="0">
                <a:solidFill>
                  <a:srgbClr val="000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中的部分内容。</a:t>
            </a:r>
            <a:endParaRPr lang="en-US" altLang="zh-CN" sz="1400" dirty="0">
              <a:solidFill>
                <a:srgbClr val="000000"/>
              </a:solidFill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          Open issue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里计划写将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在无人机上执行时的一些问题</a:t>
            </a:r>
            <a:r>
              <a:rPr lang="zh-CN" altLang="en-US" sz="140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（能耗）。</a:t>
            </a:r>
            <a:endParaRPr lang="en-US" altLang="zh-CN" sz="14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47BCC00F-F076-6F48-9994-9BF7708D6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Arial"/>
                <a:ea typeface="微软雅黑"/>
                <a:cs typeface="+mn-ea"/>
                <a:sym typeface="+mn-lt"/>
              </a:rPr>
              <a:t>最近的工作</a:t>
            </a:r>
          </a:p>
        </p:txBody>
      </p:sp>
      <p:sp>
        <p:nvSpPr>
          <p:cNvPr id="23558" name="文本框 5">
            <a:extLst>
              <a:ext uri="{FF2B5EF4-FFF2-40B4-BE49-F238E27FC236}">
                <a16:creationId xmlns:a16="http://schemas.microsoft.com/office/drawing/2014/main" id="{51FFBD11-8164-CA4D-F647-739E2BD00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4340225"/>
            <a:ext cx="8496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3559" name="文本框 1">
            <a:extLst>
              <a:ext uri="{FF2B5EF4-FFF2-40B4-BE49-F238E27FC236}">
                <a16:creationId xmlns:a16="http://schemas.microsoft.com/office/drawing/2014/main" id="{F1929C84-BDDF-59EE-5EA6-2DCCB242B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-135731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3560" name="图片 2">
            <a:extLst>
              <a:ext uri="{FF2B5EF4-FFF2-40B4-BE49-F238E27FC236}">
                <a16:creationId xmlns:a16="http://schemas.microsoft.com/office/drawing/2014/main" id="{7CC7E0DB-6F3A-4030-41C7-A95AAA6BF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00" y="1000125"/>
            <a:ext cx="3276600" cy="544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9CD32C-623D-ED25-6353-6AD36636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2">
            <a:extLst>
              <a:ext uri="{FF2B5EF4-FFF2-40B4-BE49-F238E27FC236}">
                <a16:creationId xmlns:a16="http://schemas.microsoft.com/office/drawing/2014/main" id="{8D159D0C-1887-4E2D-B55D-25EFC6C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5">
            <a:extLst>
              <a:ext uri="{FF2B5EF4-FFF2-40B4-BE49-F238E27FC236}">
                <a16:creationId xmlns:a16="http://schemas.microsoft.com/office/drawing/2014/main" id="{6C1B6F5C-829F-4505-B8C3-657AB5886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6" y="3044279"/>
            <a:ext cx="749094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>
                <a:latin typeface="+mn-lt"/>
                <a:ea typeface="+mn-ea"/>
                <a:cs typeface="+mn-ea"/>
                <a:sym typeface="+mn-lt"/>
              </a:rPr>
              <a:t>谢 谢！</a:t>
            </a:r>
            <a:endParaRPr lang="en-US" altLang="zh-CN" sz="4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FCACF-62B8-49DC-BE25-FA73B8F9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00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C1634095-D17E-4AA4-8C29-2711581C8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空天地一体化网络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704" name="文本框 13">
            <a:extLst>
              <a:ext uri="{FF2B5EF4-FFF2-40B4-BE49-F238E27FC236}">
                <a16:creationId xmlns:a16="http://schemas.microsoft.com/office/drawing/2014/main" id="{CA7D686B-D35F-4867-AF73-A9CECCFAB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0181" y="2525291"/>
            <a:ext cx="4223159" cy="233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45720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空天地一体化网络突破地形的限制，能灵活部署在几乎任何区域。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indent="45720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indent="45720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丰富的网络设备提供给了丰富网络资源的同时，反过来赋予了网络内在的异构性。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  <a:p>
            <a:pPr indent="457200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F51611-3548-70BB-4DD3-08D0E6E3E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64" y="1152910"/>
            <a:ext cx="4586069" cy="508437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1C3C71-1F3A-8120-F697-333431B7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543C6E-9F65-E814-4C0A-EAADF8BE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155454-81F0-8E37-1A40-E103CA769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04664"/>
            <a:ext cx="8712968" cy="5371796"/>
          </a:xfrm>
          <a:prstGeom prst="rect">
            <a:avLst/>
          </a:prstGeom>
        </p:spPr>
      </p:pic>
      <p:sp>
        <p:nvSpPr>
          <p:cNvPr id="8" name="文本框 13">
            <a:extLst>
              <a:ext uri="{FF2B5EF4-FFF2-40B4-BE49-F238E27FC236}">
                <a16:creationId xmlns:a16="http://schemas.microsoft.com/office/drawing/2014/main" id="{99A2ADC1-D3DA-8E66-597D-952842A08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5938607"/>
            <a:ext cx="5112568" cy="41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45720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SDN/NFV</a:t>
            </a: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的可重构空天地一体化网络架构</a:t>
            </a:r>
            <a:endParaRPr lang="en-US" altLang="zh-CN" sz="16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91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3">
            <a:extLst>
              <a:ext uri="{FF2B5EF4-FFF2-40B4-BE49-F238E27FC236}">
                <a16:creationId xmlns:a16="http://schemas.microsoft.com/office/drawing/2014/main" id="{205C94A4-EE79-400B-8658-B45A106E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90" y="938667"/>
            <a:ext cx="6489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系统模型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394B636-795D-405D-8A6E-9CE1E031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17475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系统模型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80C789-4B1C-4189-83BC-97180AEA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311C40-7680-BE25-7739-6887D3296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44" y="1653615"/>
            <a:ext cx="5678468" cy="3550769"/>
          </a:xfrm>
          <a:prstGeom prst="rect">
            <a:avLst/>
          </a:prstGeom>
        </p:spPr>
      </p:pic>
      <p:sp>
        <p:nvSpPr>
          <p:cNvPr id="13" name="文本框 13">
            <a:extLst>
              <a:ext uri="{FF2B5EF4-FFF2-40B4-BE49-F238E27FC236}">
                <a16:creationId xmlns:a16="http://schemas.microsoft.com/office/drawing/2014/main" id="{A7DC6C68-CF37-47AB-E2A6-F93665A75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8" y="1566587"/>
            <a:ext cx="3759500" cy="86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45720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· </a:t>
            </a: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节点模型：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空中节点、地面节点</a:t>
            </a:r>
            <a:endParaRPr lang="en-US" altLang="zh-CN" sz="1600" b="1" dirty="0">
              <a:latin typeface="+mn-lt"/>
              <a:ea typeface="+mn-ea"/>
              <a:cs typeface="+mn-ea"/>
              <a:sym typeface="+mn-lt"/>
            </a:endParaRPr>
          </a:p>
          <a:p>
            <a:pPr indent="45720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zh-CN" sz="1600" b="1" dirty="0">
                <a:latin typeface="+mn-lt"/>
                <a:ea typeface="+mn-ea"/>
                <a:cs typeface="+mn-ea"/>
                <a:sym typeface="+mn-lt"/>
              </a:rPr>
              <a:t>· </a:t>
            </a:r>
            <a:r>
              <a:rPr lang="zh-CN" altLang="en-US" sz="1600" b="1" dirty="0">
                <a:latin typeface="+mn-lt"/>
                <a:ea typeface="+mn-ea"/>
                <a:cs typeface="+mn-ea"/>
                <a:sym typeface="+mn-lt"/>
              </a:rPr>
              <a:t>服务模型：</a:t>
            </a: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计算需求、时延需求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13">
            <a:extLst>
              <a:ext uri="{FF2B5EF4-FFF2-40B4-BE49-F238E27FC236}">
                <a16:creationId xmlns:a16="http://schemas.microsoft.com/office/drawing/2014/main" id="{E3B268B4-5BDD-5C83-B656-142597926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5225260"/>
            <a:ext cx="3759500" cy="4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45720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>
                <a:latin typeface="+mn-lt"/>
                <a:ea typeface="+mn-ea"/>
                <a:cs typeface="+mn-ea"/>
                <a:sym typeface="+mn-lt"/>
              </a:rPr>
              <a:t>基本的空天地一体化网络模型</a:t>
            </a:r>
            <a:endParaRPr lang="en-US" altLang="zh-CN" sz="16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3">
            <a:extLst>
              <a:ext uri="{FF2B5EF4-FFF2-40B4-BE49-F238E27FC236}">
                <a16:creationId xmlns:a16="http://schemas.microsoft.com/office/drawing/2014/main" id="{205C94A4-EE79-400B-8658-B45A106E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8" y="911492"/>
            <a:ext cx="6489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服务模型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5E93BB-FB97-47B4-8457-025698A17396}"/>
              </a:ext>
            </a:extLst>
          </p:cNvPr>
          <p:cNvSpPr txBox="1"/>
          <p:nvPr/>
        </p:nvSpPr>
        <p:spPr>
          <a:xfrm>
            <a:off x="495300" y="1311602"/>
            <a:ext cx="814070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ea"/>
                <a:ea typeface="+mn-ea"/>
              </a:rPr>
              <a:t>本模型中，共有</a:t>
            </a:r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>
                <a:latin typeface="+mn-ea"/>
                <a:ea typeface="+mn-ea"/>
              </a:rPr>
              <a:t>种服务类型：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计算需求敏感延迟容忍型、计算容忍延迟敏感型。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</a:endParaRPr>
          </a:p>
          <a:p>
            <a:pPr indent="457200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+mn-ea"/>
                <a:ea typeface="+mn-ea"/>
              </a:rPr>
              <a:t>每个服务</a:t>
            </a:r>
            <a:r>
              <a:rPr lang="en-US" altLang="zh-CN" dirty="0">
                <a:latin typeface="+mn-ea"/>
                <a:ea typeface="+mn-ea"/>
              </a:rPr>
              <a:t>q</a:t>
            </a:r>
            <a:r>
              <a:rPr lang="zh-CN" altLang="en-US" dirty="0">
                <a:latin typeface="+mn-ea"/>
                <a:ea typeface="+mn-ea"/>
              </a:rPr>
              <a:t>都有自身的属性：数据包大小</a:t>
            </a:r>
            <a:r>
              <a:rPr lang="en-US" altLang="zh-CN" dirty="0" err="1">
                <a:latin typeface="+mn-ea"/>
                <a:ea typeface="+mn-ea"/>
              </a:rPr>
              <a:t>l</a:t>
            </a:r>
            <a:r>
              <a:rPr lang="en-US" altLang="zh-CN" baseline="-25000" dirty="0" err="1">
                <a:latin typeface="+mn-ea"/>
                <a:ea typeface="+mn-ea"/>
              </a:rPr>
              <a:t>q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、源端</a:t>
            </a:r>
            <a:r>
              <a:rPr lang="en-US" altLang="zh-CN" dirty="0">
                <a:latin typeface="+mn-ea"/>
                <a:ea typeface="+mn-ea"/>
              </a:rPr>
              <a:t>s</a:t>
            </a:r>
            <a:r>
              <a:rPr lang="en-US" altLang="zh-CN" baseline="-25000" dirty="0">
                <a:latin typeface="+mn-ea"/>
                <a:ea typeface="+mn-ea"/>
              </a:rPr>
              <a:t>q</a:t>
            </a:r>
            <a:r>
              <a:rPr lang="zh-CN" altLang="en-US" dirty="0">
                <a:latin typeface="+mn-ea"/>
                <a:ea typeface="+mn-ea"/>
              </a:rPr>
              <a:t>、目的端</a:t>
            </a:r>
            <a:r>
              <a:rPr lang="en-US" altLang="zh-CN" dirty="0" err="1">
                <a:latin typeface="+mn-ea"/>
                <a:ea typeface="+mn-ea"/>
              </a:rPr>
              <a:t>d</a:t>
            </a:r>
            <a:r>
              <a:rPr lang="en-US" altLang="zh-CN" baseline="-25000" dirty="0" err="1">
                <a:latin typeface="+mn-ea"/>
                <a:ea typeface="+mn-ea"/>
              </a:rPr>
              <a:t>q</a:t>
            </a:r>
            <a:r>
              <a:rPr lang="zh-CN" altLang="en-US" dirty="0">
                <a:latin typeface="+mn-ea"/>
                <a:ea typeface="+mn-ea"/>
              </a:rPr>
              <a:t>、服务功能链</a:t>
            </a:r>
            <a:r>
              <a:rPr lang="en-US" altLang="zh-CN" dirty="0" err="1">
                <a:latin typeface="+mn-ea"/>
                <a:ea typeface="+mn-ea"/>
              </a:rPr>
              <a:t>f</a:t>
            </a:r>
            <a:r>
              <a:rPr lang="en-US" altLang="zh-CN" baseline="-25000" dirty="0" err="1">
                <a:latin typeface="+mn-ea"/>
                <a:ea typeface="+mn-ea"/>
              </a:rPr>
              <a:t>q</a:t>
            </a:r>
            <a:r>
              <a:rPr lang="en-US" altLang="zh-CN" dirty="0">
                <a:latin typeface="+mn-ea"/>
                <a:ea typeface="+mn-ea"/>
              </a:rPr>
              <a:t>={f1,f2,…}</a:t>
            </a:r>
            <a:r>
              <a:rPr lang="zh-CN" altLang="en-US" dirty="0">
                <a:latin typeface="+mn-ea"/>
                <a:ea typeface="+mn-ea"/>
              </a:rPr>
              <a:t>和服务的收益</a:t>
            </a:r>
            <a:r>
              <a:rPr lang="en-US" altLang="zh-CN" dirty="0" err="1">
                <a:latin typeface="+mn-ea"/>
                <a:ea typeface="+mn-ea"/>
              </a:rPr>
              <a:t>r</a:t>
            </a:r>
            <a:r>
              <a:rPr lang="en-US" altLang="zh-CN" baseline="-25000" dirty="0" err="1">
                <a:latin typeface="+mn-ea"/>
                <a:ea typeface="+mn-ea"/>
              </a:rPr>
              <a:t>q</a:t>
            </a:r>
            <a:r>
              <a:rPr lang="en-US" altLang="zh-CN" baseline="-25000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。若网络能满足服务的时延要求，则获得收益</a:t>
            </a:r>
            <a:r>
              <a:rPr lang="en-US" altLang="zh-CN" dirty="0" err="1">
                <a:latin typeface="+mn-ea"/>
                <a:ea typeface="+mn-ea"/>
              </a:rPr>
              <a:t>r</a:t>
            </a:r>
            <a:r>
              <a:rPr lang="en-US" altLang="zh-CN" baseline="-25000" dirty="0" err="1">
                <a:latin typeface="+mn-ea"/>
                <a:ea typeface="+mn-ea"/>
              </a:rPr>
              <a:t>q</a:t>
            </a:r>
            <a:r>
              <a:rPr lang="zh-CN" altLang="en-US" baseline="-25000" dirty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</a:rPr>
              <a:t>若不能，则拒绝改服务，不获得收益。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394B636-795D-405D-8A6E-9CE1E031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17475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服务与信道模型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DE9C7-21D3-4574-8725-86DBB610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535E8609-5FFD-9E87-E331-EAD1B771D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8" y="3429000"/>
            <a:ext cx="6489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ea"/>
                <a:ea typeface="+mn-ea"/>
                <a:cs typeface="+mn-ea"/>
                <a:sym typeface="+mn-lt"/>
              </a:rPr>
              <a:t>3. </a:t>
            </a:r>
            <a:r>
              <a:rPr lang="zh-CN" altLang="en-US" sz="2000" b="1" dirty="0">
                <a:latin typeface="+mn-ea"/>
                <a:ea typeface="+mn-ea"/>
                <a:cs typeface="+mn-ea"/>
                <a:sym typeface="+mn-lt"/>
              </a:rPr>
              <a:t>时延模型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9FD754-8B1A-6D38-8143-BC08725A8EAF}"/>
              </a:ext>
            </a:extLst>
          </p:cNvPr>
          <p:cNvSpPr txBox="1"/>
          <p:nvPr/>
        </p:nvSpPr>
        <p:spPr>
          <a:xfrm>
            <a:off x="471101" y="3858753"/>
            <a:ext cx="796582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完成服务</a:t>
            </a:r>
            <a:r>
              <a:rPr lang="en-US" altLang="zh-CN" dirty="0">
                <a:latin typeface="+mn-ea"/>
                <a:ea typeface="+mn-ea"/>
              </a:rPr>
              <a:t>q</a:t>
            </a:r>
            <a:r>
              <a:rPr lang="zh-CN" altLang="en-US" dirty="0">
                <a:latin typeface="+mn-ea"/>
                <a:ea typeface="+mn-ea"/>
              </a:rPr>
              <a:t>所经历的时延有主要为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传输时延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处理时延</a:t>
            </a:r>
            <a:r>
              <a:rPr lang="zh-CN" altLang="en-US" dirty="0">
                <a:latin typeface="+mn-ea"/>
                <a:ea typeface="+mn-ea"/>
              </a:rPr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D471D2-9E01-18FA-AFB3-EA7E4A18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731" y="4282760"/>
            <a:ext cx="4687189" cy="7429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7CC42F-99F9-BBAA-3B2C-DA3C6B741C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79" r="43655" b="9828"/>
          <a:stretch/>
        </p:blipFill>
        <p:spPr>
          <a:xfrm>
            <a:off x="2562128" y="4908106"/>
            <a:ext cx="2435420" cy="8502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34B1A4-0872-A76B-FC26-820F2F5452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845"/>
          <a:stretch/>
        </p:blipFill>
        <p:spPr>
          <a:xfrm>
            <a:off x="2562128" y="5756450"/>
            <a:ext cx="2349558" cy="6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a2">
            <a:extLst>
              <a:ext uri="{FF2B5EF4-FFF2-40B4-BE49-F238E27FC236}">
                <a16:creationId xmlns:a16="http://schemas.microsoft.com/office/drawing/2014/main" id="{50F3059D-D80C-4B73-8F4B-05478ADBC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3">
            <a:extLst>
              <a:ext uri="{FF2B5EF4-FFF2-40B4-BE49-F238E27FC236}">
                <a16:creationId xmlns:a16="http://schemas.microsoft.com/office/drawing/2014/main" id="{205C94A4-EE79-400B-8658-B45A106E2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99" y="893220"/>
            <a:ext cx="6489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ea"/>
                <a:ea typeface="+mn-ea"/>
                <a:cs typeface="+mn-ea"/>
                <a:sym typeface="+mn-lt"/>
              </a:rPr>
              <a:t>4. </a:t>
            </a:r>
            <a:r>
              <a:rPr lang="zh-CN" altLang="en-US" sz="2000" b="1" dirty="0">
                <a:latin typeface="+mn-ea"/>
                <a:ea typeface="+mn-ea"/>
                <a:cs typeface="+mn-ea"/>
                <a:sym typeface="+mn-lt"/>
              </a:rPr>
              <a:t>成本模型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5E93BB-FB97-47B4-8457-025698A17396}"/>
              </a:ext>
            </a:extLst>
          </p:cNvPr>
          <p:cNvSpPr txBox="1"/>
          <p:nvPr/>
        </p:nvSpPr>
        <p:spPr>
          <a:xfrm>
            <a:off x="251520" y="1331588"/>
            <a:ext cx="872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hangingPunct="1">
              <a:spcBef>
                <a:spcPts val="1200"/>
              </a:spcBef>
            </a:pPr>
            <a:r>
              <a:rPr lang="zh-CN" altLang="en-US" dirty="0">
                <a:latin typeface="+mn-ea"/>
                <a:ea typeface="+mn-ea"/>
              </a:rPr>
              <a:t>网络中的主要成为由两部分组成：一是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计算成本</a:t>
            </a:r>
            <a:r>
              <a:rPr lang="zh-CN" altLang="en-US" dirty="0">
                <a:latin typeface="+mn-ea"/>
                <a:ea typeface="+mn-ea"/>
              </a:rPr>
              <a:t>，二是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通信成本</a:t>
            </a:r>
            <a:r>
              <a:rPr lang="zh-CN" altLang="en-US" dirty="0">
                <a:latin typeface="+mn-ea"/>
                <a:ea typeface="+mn-ea"/>
              </a:rPr>
              <a:t>，无人机和基站的成本函数如下</a:t>
            </a:r>
            <a:r>
              <a:rPr lang="en-US" altLang="zh-CN" dirty="0">
                <a:latin typeface="+mn-ea"/>
                <a:ea typeface="+mn-ea"/>
              </a:rPr>
              <a:t>: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394B636-795D-405D-8A6E-9CE1E031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17475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FFFF00"/>
                </a:solidFill>
                <a:latin typeface="+mn-ea"/>
                <a:ea typeface="+mn-ea"/>
                <a:cs typeface="+mn-ea"/>
                <a:sym typeface="+mn-lt"/>
              </a:rPr>
              <a:t>业务场景</a:t>
            </a:r>
            <a:endParaRPr lang="zh-CN" altLang="en-US" sz="1600" b="1" dirty="0">
              <a:solidFill>
                <a:srgbClr val="FFFF00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8ABAD6D-A59A-47C6-92E8-A51DA36079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21046"/>
              </p:ext>
            </p:extLst>
          </p:nvPr>
        </p:nvGraphicFramePr>
        <p:xfrm>
          <a:off x="669691" y="1898203"/>
          <a:ext cx="3542269" cy="73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76160" imgH="444240" progId="Equation.DSMT4">
                  <p:embed/>
                </p:oleObj>
              </mc:Choice>
              <mc:Fallback>
                <p:oleObj name="Equation" r:id="rId4" imgW="1676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9691" y="1898203"/>
                        <a:ext cx="3542269" cy="731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3">
            <a:extLst>
              <a:ext uri="{FF2B5EF4-FFF2-40B4-BE49-F238E27FC236}">
                <a16:creationId xmlns:a16="http://schemas.microsoft.com/office/drawing/2014/main" id="{3A4628B8-F27C-45C4-9854-BAAA20383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5087896"/>
            <a:ext cx="6489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+mn-ea"/>
                <a:ea typeface="+mn-ea"/>
                <a:cs typeface="+mn-ea"/>
                <a:sym typeface="+mn-lt"/>
              </a:rPr>
              <a:t>5. </a:t>
            </a:r>
            <a:r>
              <a:rPr lang="zh-CN" altLang="en-US" sz="2000" b="1" dirty="0">
                <a:latin typeface="+mn-ea"/>
                <a:ea typeface="+mn-ea"/>
                <a:cs typeface="+mn-ea"/>
                <a:sym typeface="+mn-lt"/>
              </a:rPr>
              <a:t>无人机负载均衡模型：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F6ECEC-F24C-4DC7-B18E-D9D29EBEB874}"/>
              </a:ext>
            </a:extLst>
          </p:cNvPr>
          <p:cNvSpPr txBox="1"/>
          <p:nvPr/>
        </p:nvSpPr>
        <p:spPr>
          <a:xfrm>
            <a:off x="177914" y="5503619"/>
            <a:ext cx="876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hangingPunct="1">
              <a:spcBef>
                <a:spcPts val="1200"/>
              </a:spcBef>
            </a:pPr>
            <a:r>
              <a:rPr lang="zh-CN" altLang="en-US" dirty="0">
                <a:latin typeface="+mn-ea"/>
                <a:ea typeface="+mn-ea"/>
              </a:rPr>
              <a:t>无人机负载主要由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通信</a:t>
            </a:r>
            <a:r>
              <a:rPr lang="zh-CN" altLang="en-US" dirty="0">
                <a:latin typeface="+mn-ea"/>
                <a:ea typeface="+mn-ea"/>
              </a:rPr>
              <a:t>引起，故每个无人机的负载情况为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B15DE09-04A0-4925-9434-D1C300EBF0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08138"/>
              </p:ext>
            </p:extLst>
          </p:nvPr>
        </p:nvGraphicFramePr>
        <p:xfrm>
          <a:off x="2267744" y="5904177"/>
          <a:ext cx="37861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240" imgH="380880" progId="Equation.DSMT4">
                  <p:embed/>
                </p:oleObj>
              </mc:Choice>
              <mc:Fallback>
                <p:oleObj name="Equation" r:id="rId6" imgW="201924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67744" y="5904177"/>
                        <a:ext cx="3786188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FE3905-066D-4706-BF65-A6698DF20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38C049E-5318-4646-9DDA-1B483B8575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911580"/>
              </p:ext>
            </p:extLst>
          </p:nvPr>
        </p:nvGraphicFramePr>
        <p:xfrm>
          <a:off x="669691" y="2449204"/>
          <a:ext cx="2436922" cy="805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200" imgH="457200" progId="Equation.DSMT4">
                  <p:embed/>
                </p:oleObj>
              </mc:Choice>
              <mc:Fallback>
                <p:oleObj name="Equation" r:id="rId8" imgW="1384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691" y="2449204"/>
                        <a:ext cx="2436922" cy="805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816FF0FA-6B79-2786-B03E-79DF3E9263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7522" y="3270728"/>
            <a:ext cx="4853712" cy="877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942B6D-10EF-585C-620F-D9A48D010CF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1147"/>
          <a:stretch/>
        </p:blipFill>
        <p:spPr>
          <a:xfrm>
            <a:off x="1634067" y="4047462"/>
            <a:ext cx="3747114" cy="10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9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 descr="a2">
            <a:extLst>
              <a:ext uri="{FF2B5EF4-FFF2-40B4-BE49-F238E27FC236}">
                <a16:creationId xmlns:a16="http://schemas.microsoft.com/office/drawing/2014/main" id="{E5B0B742-97D5-41F6-B0CF-7AC45A5E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>
            <a:extLst>
              <a:ext uri="{FF2B5EF4-FFF2-40B4-BE49-F238E27FC236}">
                <a16:creationId xmlns:a16="http://schemas.microsoft.com/office/drawing/2014/main" id="{E0CBE2DD-6CD2-4D40-A592-942F88BC4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17475"/>
            <a:ext cx="692308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问题建模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868" name="文本框 4">
            <a:extLst>
              <a:ext uri="{FF2B5EF4-FFF2-40B4-BE49-F238E27FC236}">
                <a16:creationId xmlns:a16="http://schemas.microsoft.com/office/drawing/2014/main" id="{FD23B66F-A2FC-466B-9EC3-5785F0879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1" y="1401100"/>
            <a:ext cx="8140699" cy="87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361950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本问题基于网络运营者的角度，以网络运营商的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收益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（主要与不同种类服务和对应服务完成情况有关）和网络运营</a:t>
            </a:r>
            <a:r>
              <a:rPr lang="zh-CN" altLang="en-US" sz="1800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成本</a:t>
            </a: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为主要组成。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2">
            <a:extLst>
              <a:ext uri="{FF2B5EF4-FFF2-40B4-BE49-F238E27FC236}">
                <a16:creationId xmlns:a16="http://schemas.microsoft.com/office/drawing/2014/main" id="{651DFE36-07E9-4007-8DA6-6421DC1CD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2420" y="988870"/>
            <a:ext cx="7543801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lvl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问题建模：</a:t>
            </a:r>
            <a:endParaRPr lang="en-US" altLang="zh-CN" sz="2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74A6B33-20E7-428D-B356-A3576740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B6F6D5-2B78-66F1-C185-5F6B84FF3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28" y="2370422"/>
            <a:ext cx="3419872" cy="7437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9C74B0-2F5B-80EC-9220-A230BB637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3114182"/>
            <a:ext cx="3744416" cy="907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12B046-77F7-9286-2634-45A74A428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008" y="3797912"/>
            <a:ext cx="1908286" cy="781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a2">
            <a:extLst>
              <a:ext uri="{FF2B5EF4-FFF2-40B4-BE49-F238E27FC236}">
                <a16:creationId xmlns:a16="http://schemas.microsoft.com/office/drawing/2014/main" id="{6FF24E39-D6E6-4E7E-A0C6-C000DE22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>
            <a:extLst>
              <a:ext uri="{FF2B5EF4-FFF2-40B4-BE49-F238E27FC236}">
                <a16:creationId xmlns:a16="http://schemas.microsoft.com/office/drawing/2014/main" id="{F266BBA8-DFC0-447E-B355-91B5B9A11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115888"/>
            <a:ext cx="3970337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约束条件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6" name="文本框 2">
            <a:extLst>
              <a:ext uri="{FF2B5EF4-FFF2-40B4-BE49-F238E27FC236}">
                <a16:creationId xmlns:a16="http://schemas.microsoft.com/office/drawing/2014/main" id="{C7353EA6-77EC-43D0-BD52-A744A2CC8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520" y="875151"/>
            <a:ext cx="7543800" cy="4001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800100" lvl="1" indent="-34290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lphaLcParenR"/>
              <a:defRPr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Service Provision Constrains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524A6F5-F024-4394-9FE2-37CC828A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2242622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A0C217A5-748B-4949-B3BC-660E2B242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238" y="349515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Rectangle 41">
            <a:extLst>
              <a:ext uri="{FF2B5EF4-FFF2-40B4-BE49-F238E27FC236}">
                <a16:creationId xmlns:a16="http://schemas.microsoft.com/office/drawing/2014/main" id="{FF27CAC8-F93D-4A33-BBD6-EC1C37F37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846" y="3823330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D2BDBF57-9E35-459D-A46F-E3BF502B8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562240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1" name="对象 18">
            <a:extLst>
              <a:ext uri="{FF2B5EF4-FFF2-40B4-BE49-F238E27FC236}">
                <a16:creationId xmlns:a16="http://schemas.microsoft.com/office/drawing/2014/main" id="{862D8363-E881-4F96-AA65-65E96383E1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05755"/>
              </p:ext>
            </p:extLst>
          </p:nvPr>
        </p:nvGraphicFramePr>
        <p:xfrm>
          <a:off x="6336544" y="3066442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41" name="对象 18">
                        <a:extLst>
                          <a:ext uri="{FF2B5EF4-FFF2-40B4-BE49-F238E27FC236}">
                            <a16:creationId xmlns:a16="http://schemas.microsoft.com/office/drawing/2014/main" id="{862D8363-E881-4F96-AA65-65E96383E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544" y="3066442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7641E201-554C-47D8-9D67-FA959EB6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CFDFE4-F208-40DD-A31C-2E5498A05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584" y="5709831"/>
            <a:ext cx="422456" cy="4095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A32B8BA-94A5-0ADE-73C3-4CBFF7021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26" y="1844675"/>
            <a:ext cx="4164210" cy="35141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704397E-023B-F9D8-4C54-A514D6889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125" y="1834403"/>
            <a:ext cx="4633085" cy="3933056"/>
          </a:xfrm>
          <a:prstGeom prst="rect">
            <a:avLst/>
          </a:prstGeom>
        </p:spPr>
      </p:pic>
      <p:sp>
        <p:nvSpPr>
          <p:cNvPr id="26" name="文本框 2">
            <a:extLst>
              <a:ext uri="{FF2B5EF4-FFF2-40B4-BE49-F238E27FC236}">
                <a16:creationId xmlns:a16="http://schemas.microsoft.com/office/drawing/2014/main" id="{C150BD56-A21E-7B76-F05E-CF6E72BDF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232065"/>
            <a:ext cx="7543800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28600"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800" dirty="0">
                <a:latin typeface="+mn-lt"/>
                <a:ea typeface="+mn-ea"/>
                <a:cs typeface="+mn-ea"/>
                <a:sym typeface="+mn-lt"/>
              </a:rPr>
              <a:t>有关服务本身的相关约束</a:t>
            </a:r>
            <a:endParaRPr lang="en-US" altLang="zh-CN" sz="18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10677</TotalTime>
  <Words>979</Words>
  <Application>Microsoft Office PowerPoint</Application>
  <PresentationFormat>全屏显示(4:3)</PresentationFormat>
  <Paragraphs>149</Paragraphs>
  <Slides>27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等线</vt:lpstr>
      <vt:lpstr>微软雅黑</vt:lpstr>
      <vt:lpstr>Arial</vt:lpstr>
      <vt:lpstr>Calibri</vt:lpstr>
      <vt:lpstr>Calibri Light</vt:lpstr>
      <vt:lpstr>Times New Roman</vt:lpstr>
      <vt:lpstr>Wingdings</vt:lpstr>
      <vt:lpstr>默认设计模板</vt:lpstr>
      <vt:lpstr>1_Office 主题</vt:lpstr>
      <vt:lpstr>2_Office 主题</vt:lpstr>
      <vt:lpstr>3_Office 主题</vt:lpstr>
      <vt:lpstr>4_Office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jch H.</cp:lastModifiedBy>
  <cp:revision>694</cp:revision>
  <dcterms:created xsi:type="dcterms:W3CDTF">2014-03-21T03:02:44Z</dcterms:created>
  <dcterms:modified xsi:type="dcterms:W3CDTF">2022-08-07T09:46:07Z</dcterms:modified>
</cp:coreProperties>
</file>